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4" r:id="rId1"/>
  </p:sldMasterIdLst>
  <p:notesMasterIdLst>
    <p:notesMasterId r:id="rId33"/>
  </p:notesMasterIdLst>
  <p:sldIdLst>
    <p:sldId id="588" r:id="rId2"/>
    <p:sldId id="534" r:id="rId3"/>
    <p:sldId id="521" r:id="rId4"/>
    <p:sldId id="558" r:id="rId5"/>
    <p:sldId id="589" r:id="rId6"/>
    <p:sldId id="550" r:id="rId7"/>
    <p:sldId id="580" r:id="rId8"/>
    <p:sldId id="579" r:id="rId9"/>
    <p:sldId id="530" r:id="rId10"/>
    <p:sldId id="565" r:id="rId11"/>
    <p:sldId id="590" r:id="rId12"/>
    <p:sldId id="561" r:id="rId13"/>
    <p:sldId id="562" r:id="rId14"/>
    <p:sldId id="576" r:id="rId15"/>
    <p:sldId id="572" r:id="rId16"/>
    <p:sldId id="584" r:id="rId17"/>
    <p:sldId id="543" r:id="rId18"/>
    <p:sldId id="591" r:id="rId19"/>
    <p:sldId id="578" r:id="rId20"/>
    <p:sldId id="577" r:id="rId21"/>
    <p:sldId id="539" r:id="rId22"/>
    <p:sldId id="527" r:id="rId23"/>
    <p:sldId id="540" r:id="rId24"/>
    <p:sldId id="529" r:id="rId25"/>
    <p:sldId id="536" r:id="rId26"/>
    <p:sldId id="528" r:id="rId27"/>
    <p:sldId id="552" r:id="rId28"/>
    <p:sldId id="567" r:id="rId29"/>
    <p:sldId id="538" r:id="rId30"/>
    <p:sldId id="544" r:id="rId31"/>
    <p:sldId id="547" r:id="rId3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B3108D97-FBD0-47DF-B167-7F733E12D028}">
          <p14:sldIdLst>
            <p14:sldId id="588"/>
            <p14:sldId id="534"/>
            <p14:sldId id="521"/>
            <p14:sldId id="558"/>
            <p14:sldId id="589"/>
            <p14:sldId id="550"/>
            <p14:sldId id="580"/>
            <p14:sldId id="579"/>
            <p14:sldId id="530"/>
            <p14:sldId id="565"/>
            <p14:sldId id="590"/>
            <p14:sldId id="561"/>
            <p14:sldId id="562"/>
            <p14:sldId id="576"/>
            <p14:sldId id="572"/>
            <p14:sldId id="584"/>
            <p14:sldId id="543"/>
            <p14:sldId id="591"/>
            <p14:sldId id="578"/>
            <p14:sldId id="577"/>
            <p14:sldId id="539"/>
            <p14:sldId id="527"/>
            <p14:sldId id="540"/>
            <p14:sldId id="529"/>
            <p14:sldId id="536"/>
            <p14:sldId id="528"/>
            <p14:sldId id="552"/>
            <p14:sldId id="567"/>
            <p14:sldId id="538"/>
            <p14:sldId id="544"/>
            <p14:sldId id="547"/>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brarian" initials="L" lastIdx="1" clrIdx="0">
    <p:extLst>
      <p:ext uri="{19B8F6BF-5375-455C-9EA6-DF929625EA0E}">
        <p15:presenceInfo xmlns:p15="http://schemas.microsoft.com/office/powerpoint/2012/main" userId="Librari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5EDBB"/>
    <a:srgbClr val="FF0000"/>
    <a:srgbClr val="FC6256"/>
    <a:srgbClr val="FEBB00"/>
    <a:srgbClr val="FFEFBF"/>
    <a:srgbClr val="C09CD4"/>
    <a:srgbClr val="BC8B00"/>
    <a:srgbClr val="00B0F0"/>
    <a:srgbClr val="2D98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Светлый стиль 1 — акцент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4660"/>
  </p:normalViewPr>
  <p:slideViewPr>
    <p:cSldViewPr snapToGrid="0">
      <p:cViewPr varScale="1">
        <p:scale>
          <a:sx n="155" d="100"/>
          <a:sy n="155" d="100"/>
        </p:scale>
        <p:origin x="120" y="1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B46AD0-83D7-4D4C-87AD-2463A5816C27}" type="datetimeFigureOut">
              <a:rPr lang="ru-RU" smtClean="0"/>
              <a:t>04.07.2024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4A91D4-E1A3-4708-8B3E-6FAC8CDB2500}" type="slidenum">
              <a:rPr lang="ru-RU" smtClean="0"/>
              <a:t>‹#›</a:t>
            </a:fld>
            <a:endParaRPr lang="ru-RU"/>
          </a:p>
        </p:txBody>
      </p:sp>
    </p:spTree>
    <p:extLst>
      <p:ext uri="{BB962C8B-B14F-4D97-AF65-F5344CB8AC3E}">
        <p14:creationId xmlns:p14="http://schemas.microsoft.com/office/powerpoint/2010/main" val="1260829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AE7988-41CA-45EB-A5B6-10F6C926D1A4}"/>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B7C03A11-8570-4E5E-8A4A-E6BE92D943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CD125D9A-EFC6-40E2-A998-0901BA9D55CF}"/>
              </a:ext>
            </a:extLst>
          </p:cNvPr>
          <p:cNvSpPr>
            <a:spLocks noGrp="1"/>
          </p:cNvSpPr>
          <p:nvPr>
            <p:ph type="dt" sz="half" idx="10"/>
          </p:nvPr>
        </p:nvSpPr>
        <p:spPr/>
        <p:txBody>
          <a:bodyPr/>
          <a:lstStyle/>
          <a:p>
            <a:fld id="{76FC9334-B189-4E25-9277-DDAD559ACA36}" type="datetime1">
              <a:rPr lang="ru-RU" smtClean="0"/>
              <a:t>04.07.2024</a:t>
            </a:fld>
            <a:endParaRPr lang="ru-RU"/>
          </a:p>
        </p:txBody>
      </p:sp>
      <p:sp>
        <p:nvSpPr>
          <p:cNvPr id="5" name="Нижний колонтитул 4">
            <a:extLst>
              <a:ext uri="{FF2B5EF4-FFF2-40B4-BE49-F238E27FC236}">
                <a16:creationId xmlns:a16="http://schemas.microsoft.com/office/drawing/2014/main" id="{53B5B9D3-484F-4439-8EF5-92575DD60D1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76FE797-E117-467E-8B4F-CE822607506A}"/>
              </a:ext>
            </a:extLst>
          </p:cNvPr>
          <p:cNvSpPr>
            <a:spLocks noGrp="1"/>
          </p:cNvSpPr>
          <p:nvPr>
            <p:ph type="sldNum" sz="quarter" idx="12"/>
          </p:nvPr>
        </p:nvSpPr>
        <p:spPr/>
        <p:txBody>
          <a:bodyPr/>
          <a:lstStyle/>
          <a:p>
            <a:fld id="{9551FB45-4074-413D-AD14-1F1EAAB01FEA}" type="slidenum">
              <a:rPr lang="ru-RU" smtClean="0"/>
              <a:t>‹#›</a:t>
            </a:fld>
            <a:endParaRPr lang="ru-RU"/>
          </a:p>
        </p:txBody>
      </p:sp>
    </p:spTree>
    <p:extLst>
      <p:ext uri="{BB962C8B-B14F-4D97-AF65-F5344CB8AC3E}">
        <p14:creationId xmlns:p14="http://schemas.microsoft.com/office/powerpoint/2010/main" val="2561216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5787B3-6C22-4ECA-B93A-81498BB74ED5}"/>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D010A29E-202C-4565-90A8-E347608947DB}"/>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44B08D0-C00A-44FF-8383-D8FB6D49D0F8}"/>
              </a:ext>
            </a:extLst>
          </p:cNvPr>
          <p:cNvSpPr>
            <a:spLocks noGrp="1"/>
          </p:cNvSpPr>
          <p:nvPr>
            <p:ph type="dt" sz="half" idx="10"/>
          </p:nvPr>
        </p:nvSpPr>
        <p:spPr/>
        <p:txBody>
          <a:bodyPr/>
          <a:lstStyle/>
          <a:p>
            <a:fld id="{3C759189-869E-4CB3-92CF-6E16696022A1}" type="datetime1">
              <a:rPr lang="ru-RU" smtClean="0"/>
              <a:t>04.07.2024</a:t>
            </a:fld>
            <a:endParaRPr lang="ru-RU"/>
          </a:p>
        </p:txBody>
      </p:sp>
      <p:sp>
        <p:nvSpPr>
          <p:cNvPr id="5" name="Нижний колонтитул 4">
            <a:extLst>
              <a:ext uri="{FF2B5EF4-FFF2-40B4-BE49-F238E27FC236}">
                <a16:creationId xmlns:a16="http://schemas.microsoft.com/office/drawing/2014/main" id="{D2FDBD23-3E3A-4FF6-89A3-E7FFDC1902D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3A5E6A5-1AF6-41E1-A0ED-9839C0EB9717}"/>
              </a:ext>
            </a:extLst>
          </p:cNvPr>
          <p:cNvSpPr>
            <a:spLocks noGrp="1"/>
          </p:cNvSpPr>
          <p:nvPr>
            <p:ph type="sldNum" sz="quarter" idx="12"/>
          </p:nvPr>
        </p:nvSpPr>
        <p:spPr/>
        <p:txBody>
          <a:bodyPr/>
          <a:lstStyle/>
          <a:p>
            <a:fld id="{9551FB45-4074-413D-AD14-1F1EAAB01FEA}" type="slidenum">
              <a:rPr lang="ru-RU" smtClean="0"/>
              <a:t>‹#›</a:t>
            </a:fld>
            <a:endParaRPr lang="ru-RU"/>
          </a:p>
        </p:txBody>
      </p:sp>
    </p:spTree>
    <p:extLst>
      <p:ext uri="{BB962C8B-B14F-4D97-AF65-F5344CB8AC3E}">
        <p14:creationId xmlns:p14="http://schemas.microsoft.com/office/powerpoint/2010/main" val="183292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F4FDCF82-78C5-432C-A94D-53CF17ED37F1}"/>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51B062A0-0DD8-40E5-B0C9-5F8AF5088C27}"/>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7352EED-3577-4FB0-A988-C5EA7F6E88E0}"/>
              </a:ext>
            </a:extLst>
          </p:cNvPr>
          <p:cNvSpPr>
            <a:spLocks noGrp="1"/>
          </p:cNvSpPr>
          <p:nvPr>
            <p:ph type="dt" sz="half" idx="10"/>
          </p:nvPr>
        </p:nvSpPr>
        <p:spPr/>
        <p:txBody>
          <a:bodyPr/>
          <a:lstStyle/>
          <a:p>
            <a:fld id="{B95449D4-3670-4728-AB4E-8CB42C7DE017}" type="datetime1">
              <a:rPr lang="ru-RU" smtClean="0"/>
              <a:t>04.07.2024</a:t>
            </a:fld>
            <a:endParaRPr lang="ru-RU"/>
          </a:p>
        </p:txBody>
      </p:sp>
      <p:sp>
        <p:nvSpPr>
          <p:cNvPr id="5" name="Нижний колонтитул 4">
            <a:extLst>
              <a:ext uri="{FF2B5EF4-FFF2-40B4-BE49-F238E27FC236}">
                <a16:creationId xmlns:a16="http://schemas.microsoft.com/office/drawing/2014/main" id="{B9C27198-F616-4154-A42D-84CA210520C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6C0A1F7-6F6F-40FA-B6E4-D0CF71EC08AB}"/>
              </a:ext>
            </a:extLst>
          </p:cNvPr>
          <p:cNvSpPr>
            <a:spLocks noGrp="1"/>
          </p:cNvSpPr>
          <p:nvPr>
            <p:ph type="sldNum" sz="quarter" idx="12"/>
          </p:nvPr>
        </p:nvSpPr>
        <p:spPr/>
        <p:txBody>
          <a:bodyPr/>
          <a:lstStyle/>
          <a:p>
            <a:fld id="{9551FB45-4074-413D-AD14-1F1EAAB01FEA}" type="slidenum">
              <a:rPr lang="ru-RU" smtClean="0"/>
              <a:t>‹#›</a:t>
            </a:fld>
            <a:endParaRPr lang="ru-RU"/>
          </a:p>
        </p:txBody>
      </p:sp>
    </p:spTree>
    <p:extLst>
      <p:ext uri="{BB962C8B-B14F-4D97-AF65-F5344CB8AC3E}">
        <p14:creationId xmlns:p14="http://schemas.microsoft.com/office/powerpoint/2010/main" val="128653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правая">
    <p:spTree>
      <p:nvGrpSpPr>
        <p:cNvPr id="1" name=""/>
        <p:cNvGrpSpPr/>
        <p:nvPr/>
      </p:nvGrpSpPr>
      <p:grpSpPr>
        <a:xfrm>
          <a:off x="0" y="0"/>
          <a:ext cx="0" cy="0"/>
          <a:chOff x="0" y="0"/>
          <a:chExt cx="0" cy="0"/>
        </a:xfrm>
      </p:grpSpPr>
      <p:sp>
        <p:nvSpPr>
          <p:cNvPr id="13" name="Скругленный прямоугольник 7">
            <a:extLst>
              <a:ext uri="{FF2B5EF4-FFF2-40B4-BE49-F238E27FC236}">
                <a16:creationId xmlns:a16="http://schemas.microsoft.com/office/drawing/2014/main" id="{A93D9E29-BB79-4766-B858-DFA82991E20B}"/>
              </a:ext>
            </a:extLst>
          </p:cNvPr>
          <p:cNvSpPr/>
          <p:nvPr userDrawn="1"/>
        </p:nvSpPr>
        <p:spPr>
          <a:xfrm>
            <a:off x="0" y="-5186"/>
            <a:ext cx="12192000" cy="552202"/>
          </a:xfrm>
          <a:prstGeom prst="roundRect">
            <a:avLst>
              <a:gd name="adj" fmla="val 24552"/>
            </a:avLst>
          </a:prstGeom>
          <a:solidFill>
            <a:srgbClr val="FFFBF9"/>
          </a:solidFill>
          <a:ln w="19050">
            <a:solidFill>
              <a:srgbClr val="6F6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a:extLst>
              <a:ext uri="{FF2B5EF4-FFF2-40B4-BE49-F238E27FC236}">
                <a16:creationId xmlns:a16="http://schemas.microsoft.com/office/drawing/2014/main" id="{79FE6D45-1D04-472D-B170-2D0306FBE38C}"/>
              </a:ext>
            </a:extLst>
          </p:cNvPr>
          <p:cNvSpPr/>
          <p:nvPr userDrawn="1"/>
        </p:nvSpPr>
        <p:spPr>
          <a:xfrm>
            <a:off x="0" y="250802"/>
            <a:ext cx="12192000" cy="320633"/>
          </a:xfrm>
          <a:prstGeom prst="rect">
            <a:avLst/>
          </a:prstGeom>
          <a:solidFill>
            <a:srgbClr val="FFFBF9"/>
          </a:solidFill>
          <a:ln w="19050">
            <a:solidFill>
              <a:srgbClr val="6F6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a:extLst>
              <a:ext uri="{FF2B5EF4-FFF2-40B4-BE49-F238E27FC236}">
                <a16:creationId xmlns:a16="http://schemas.microsoft.com/office/drawing/2014/main" id="{A23D097A-1875-4D77-88D0-2DF08EE44D0E}"/>
              </a:ext>
            </a:extLst>
          </p:cNvPr>
          <p:cNvSpPr/>
          <p:nvPr userDrawn="1"/>
        </p:nvSpPr>
        <p:spPr>
          <a:xfrm>
            <a:off x="12000" y="122819"/>
            <a:ext cx="12168000" cy="320633"/>
          </a:xfrm>
          <a:prstGeom prst="rect">
            <a:avLst/>
          </a:prstGeom>
          <a:solidFill>
            <a:srgbClr val="FFFBF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13"/>
          <p:cNvSpPr>
            <a:spLocks noGrp="1"/>
          </p:cNvSpPr>
          <p:nvPr>
            <p:ph type="body" sz="quarter" idx="11" hasCustomPrompt="1"/>
          </p:nvPr>
        </p:nvSpPr>
        <p:spPr>
          <a:xfrm>
            <a:off x="515178" y="53872"/>
            <a:ext cx="11161643" cy="519545"/>
          </a:xfrm>
        </p:spPr>
        <p:txBody>
          <a:bodyPr anchor="ctr">
            <a:normAutofit/>
          </a:bodyPr>
          <a:lstStyle>
            <a:lvl1pPr marL="0" indent="0" algn="ctr">
              <a:buNone/>
              <a:defRPr sz="2000" baseline="0">
                <a:solidFill>
                  <a:schemeClr val="bg2">
                    <a:lumMod val="50000"/>
                  </a:schemeClr>
                </a:solidFill>
              </a:defRPr>
            </a:lvl1pPr>
          </a:lstStyle>
          <a:p>
            <a:pPr lvl="0"/>
            <a:r>
              <a:rPr lang="ru-RU" dirty="0" err="1"/>
              <a:t>Вкладочка</a:t>
            </a:r>
            <a:r>
              <a:rPr lang="ru-RU" dirty="0"/>
              <a:t> 2</a:t>
            </a:r>
          </a:p>
        </p:txBody>
      </p:sp>
      <p:sp>
        <p:nvSpPr>
          <p:cNvPr id="12" name="Номер слайда 6"/>
          <p:cNvSpPr>
            <a:spLocks noGrp="1"/>
          </p:cNvSpPr>
          <p:nvPr>
            <p:ph type="sldNum" sz="quarter" idx="13"/>
          </p:nvPr>
        </p:nvSpPr>
        <p:spPr>
          <a:xfrm>
            <a:off x="11152414" y="6172201"/>
            <a:ext cx="838199" cy="516618"/>
          </a:xfrm>
        </p:spPr>
        <p:txBody>
          <a:bodyPr/>
          <a:lstStyle>
            <a:lvl1pPr>
              <a:defRPr sz="2400" b="1">
                <a:solidFill>
                  <a:schemeClr val="tx1"/>
                </a:solidFill>
              </a:defRPr>
            </a:lvl1pPr>
          </a:lstStyle>
          <a:p>
            <a:fld id="{3FA27E8C-1FE8-9843-A47B-9490F8A0C55F}" type="slidenum">
              <a:rPr lang="ru-RU" smtClean="0"/>
              <a:t>‹#›</a:t>
            </a:fld>
            <a:endParaRPr lang="ru-RU"/>
          </a:p>
        </p:txBody>
      </p:sp>
      <p:sp>
        <p:nvSpPr>
          <p:cNvPr id="15" name="Заголовок 17"/>
          <p:cNvSpPr>
            <a:spLocks noGrp="1"/>
          </p:cNvSpPr>
          <p:nvPr>
            <p:ph type="title" hasCustomPrompt="1"/>
          </p:nvPr>
        </p:nvSpPr>
        <p:spPr>
          <a:xfrm>
            <a:off x="2525281" y="552202"/>
            <a:ext cx="7157356" cy="385989"/>
          </a:xfrm>
        </p:spPr>
        <p:txBody>
          <a:bodyPr>
            <a:noAutofit/>
          </a:bodyPr>
          <a:lstStyle>
            <a:lvl1pPr algn="ctr">
              <a:defRPr sz="1600" u="sng" spc="300"/>
            </a:lvl1pPr>
          </a:lstStyle>
          <a:p>
            <a:r>
              <a:rPr lang="ru-RU" dirty="0"/>
              <a:t>ОБРАЗЕЦ ЗАГОЛОВКА</a:t>
            </a:r>
          </a:p>
        </p:txBody>
      </p:sp>
    </p:spTree>
    <p:extLst>
      <p:ext uri="{BB962C8B-B14F-4D97-AF65-F5344CB8AC3E}">
        <p14:creationId xmlns:p14="http://schemas.microsoft.com/office/powerpoint/2010/main" val="14670092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левая">
    <p:spTree>
      <p:nvGrpSpPr>
        <p:cNvPr id="1" name=""/>
        <p:cNvGrpSpPr/>
        <p:nvPr/>
      </p:nvGrpSpPr>
      <p:grpSpPr>
        <a:xfrm>
          <a:off x="0" y="0"/>
          <a:ext cx="0" cy="0"/>
          <a:chOff x="0" y="0"/>
          <a:chExt cx="0" cy="0"/>
        </a:xfrm>
      </p:grpSpPr>
      <p:sp>
        <p:nvSpPr>
          <p:cNvPr id="14" name="Текст 13"/>
          <p:cNvSpPr>
            <a:spLocks noGrp="1"/>
          </p:cNvSpPr>
          <p:nvPr>
            <p:ph type="body" sz="quarter" idx="10" hasCustomPrompt="1"/>
          </p:nvPr>
        </p:nvSpPr>
        <p:spPr>
          <a:xfrm>
            <a:off x="1" y="0"/>
            <a:ext cx="4061860" cy="519545"/>
          </a:xfrm>
        </p:spPr>
        <p:txBody>
          <a:bodyPr anchor="ctr">
            <a:normAutofit/>
          </a:bodyPr>
          <a:lstStyle>
            <a:lvl1pPr marL="0" indent="0" algn="ctr">
              <a:buNone/>
              <a:defRPr sz="2000" baseline="0">
                <a:solidFill>
                  <a:srgbClr val="FE0454"/>
                </a:solidFill>
              </a:defRPr>
            </a:lvl1pPr>
          </a:lstStyle>
          <a:p>
            <a:pPr lvl="0"/>
            <a:r>
              <a:rPr lang="ru-RU" dirty="0" err="1"/>
              <a:t>Вкладочка</a:t>
            </a:r>
            <a:r>
              <a:rPr lang="ru-RU" dirty="0"/>
              <a:t> 1</a:t>
            </a:r>
          </a:p>
        </p:txBody>
      </p:sp>
      <p:sp>
        <p:nvSpPr>
          <p:cNvPr id="15" name="Текст 13"/>
          <p:cNvSpPr>
            <a:spLocks noGrp="1"/>
          </p:cNvSpPr>
          <p:nvPr>
            <p:ph type="body" sz="quarter" idx="11" hasCustomPrompt="1"/>
          </p:nvPr>
        </p:nvSpPr>
        <p:spPr>
          <a:xfrm>
            <a:off x="4069306" y="-1"/>
            <a:ext cx="4061860" cy="519545"/>
          </a:xfrm>
        </p:spPr>
        <p:txBody>
          <a:bodyPr anchor="ctr">
            <a:normAutofit/>
          </a:bodyPr>
          <a:lstStyle>
            <a:lvl1pPr marL="0" indent="0" algn="ctr">
              <a:buNone/>
              <a:defRPr sz="2000" baseline="0">
                <a:solidFill>
                  <a:schemeClr val="bg2">
                    <a:lumMod val="50000"/>
                  </a:schemeClr>
                </a:solidFill>
              </a:defRPr>
            </a:lvl1pPr>
          </a:lstStyle>
          <a:p>
            <a:pPr lvl="0"/>
            <a:r>
              <a:rPr lang="ru-RU" dirty="0" err="1"/>
              <a:t>Вкладочка</a:t>
            </a:r>
            <a:r>
              <a:rPr lang="ru-RU" dirty="0"/>
              <a:t> 2</a:t>
            </a:r>
          </a:p>
        </p:txBody>
      </p:sp>
      <p:sp>
        <p:nvSpPr>
          <p:cNvPr id="16" name="Текст 13"/>
          <p:cNvSpPr>
            <a:spLocks noGrp="1"/>
          </p:cNvSpPr>
          <p:nvPr>
            <p:ph type="body" sz="quarter" idx="12" hasCustomPrompt="1"/>
          </p:nvPr>
        </p:nvSpPr>
        <p:spPr>
          <a:xfrm>
            <a:off x="8146057" y="0"/>
            <a:ext cx="4061860" cy="519545"/>
          </a:xfrm>
        </p:spPr>
        <p:txBody>
          <a:bodyPr anchor="ctr">
            <a:normAutofit/>
          </a:bodyPr>
          <a:lstStyle>
            <a:lvl1pPr marL="0" indent="0" algn="ctr">
              <a:buNone/>
              <a:defRPr sz="2000" i="0" baseline="0">
                <a:solidFill>
                  <a:schemeClr val="bg2">
                    <a:lumMod val="50000"/>
                  </a:schemeClr>
                </a:solidFill>
              </a:defRPr>
            </a:lvl1pPr>
          </a:lstStyle>
          <a:p>
            <a:pPr lvl="0"/>
            <a:r>
              <a:rPr lang="ru-RU" dirty="0" err="1"/>
              <a:t>Вкладочка</a:t>
            </a:r>
            <a:r>
              <a:rPr lang="ru-RU" dirty="0"/>
              <a:t> 3</a:t>
            </a:r>
          </a:p>
        </p:txBody>
      </p:sp>
      <p:sp>
        <p:nvSpPr>
          <p:cNvPr id="17" name="Номер слайда 6"/>
          <p:cNvSpPr>
            <a:spLocks noGrp="1"/>
          </p:cNvSpPr>
          <p:nvPr>
            <p:ph type="sldNum" sz="quarter" idx="13"/>
          </p:nvPr>
        </p:nvSpPr>
        <p:spPr>
          <a:xfrm>
            <a:off x="11152414" y="6172201"/>
            <a:ext cx="838199" cy="516618"/>
          </a:xfrm>
        </p:spPr>
        <p:txBody>
          <a:bodyPr/>
          <a:lstStyle>
            <a:lvl1pPr>
              <a:defRPr sz="2400" b="1">
                <a:solidFill>
                  <a:schemeClr val="tx1"/>
                </a:solidFill>
              </a:defRPr>
            </a:lvl1pPr>
          </a:lstStyle>
          <a:p>
            <a:fld id="{3FA27E8C-1FE8-9843-A47B-9490F8A0C55F}" type="slidenum">
              <a:rPr lang="ru-RU" smtClean="0"/>
              <a:t>‹#›</a:t>
            </a:fld>
            <a:endParaRPr lang="ru-RU"/>
          </a:p>
        </p:txBody>
      </p:sp>
      <p:sp>
        <p:nvSpPr>
          <p:cNvPr id="18" name="Заголовок 17"/>
          <p:cNvSpPr>
            <a:spLocks noGrp="1"/>
          </p:cNvSpPr>
          <p:nvPr>
            <p:ph type="title" hasCustomPrompt="1"/>
          </p:nvPr>
        </p:nvSpPr>
        <p:spPr>
          <a:xfrm>
            <a:off x="2525281" y="552202"/>
            <a:ext cx="7157356" cy="385989"/>
          </a:xfrm>
        </p:spPr>
        <p:txBody>
          <a:bodyPr>
            <a:noAutofit/>
          </a:bodyPr>
          <a:lstStyle>
            <a:lvl1pPr algn="ctr">
              <a:defRPr sz="1600" u="sng" spc="300"/>
            </a:lvl1pPr>
          </a:lstStyle>
          <a:p>
            <a:r>
              <a:rPr lang="ru-RU" dirty="0"/>
              <a:t>ОБРАЗЕЦ ЗАГОЛОВКА</a:t>
            </a:r>
          </a:p>
        </p:txBody>
      </p:sp>
    </p:spTree>
    <p:extLst>
      <p:ext uri="{BB962C8B-B14F-4D97-AF65-F5344CB8AC3E}">
        <p14:creationId xmlns:p14="http://schemas.microsoft.com/office/powerpoint/2010/main" val="2519753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центр">
    <p:spTree>
      <p:nvGrpSpPr>
        <p:cNvPr id="1" name=""/>
        <p:cNvGrpSpPr/>
        <p:nvPr/>
      </p:nvGrpSpPr>
      <p:grpSpPr>
        <a:xfrm>
          <a:off x="0" y="0"/>
          <a:ext cx="0" cy="0"/>
          <a:chOff x="0" y="0"/>
          <a:chExt cx="0" cy="0"/>
        </a:xfrm>
      </p:grpSpPr>
      <p:sp>
        <p:nvSpPr>
          <p:cNvPr id="8" name="Текст 13"/>
          <p:cNvSpPr>
            <a:spLocks noGrp="1"/>
          </p:cNvSpPr>
          <p:nvPr>
            <p:ph type="body" sz="quarter" idx="10" hasCustomPrompt="1"/>
          </p:nvPr>
        </p:nvSpPr>
        <p:spPr>
          <a:xfrm>
            <a:off x="1" y="0"/>
            <a:ext cx="4061860" cy="519545"/>
          </a:xfrm>
        </p:spPr>
        <p:txBody>
          <a:bodyPr anchor="ctr">
            <a:normAutofit/>
          </a:bodyPr>
          <a:lstStyle>
            <a:lvl1pPr marL="0" indent="0" algn="ctr">
              <a:buNone/>
              <a:defRPr sz="2000" baseline="0">
                <a:solidFill>
                  <a:schemeClr val="bg2">
                    <a:lumMod val="50000"/>
                  </a:schemeClr>
                </a:solidFill>
              </a:defRPr>
            </a:lvl1pPr>
          </a:lstStyle>
          <a:p>
            <a:pPr lvl="0"/>
            <a:r>
              <a:rPr lang="ru-RU" dirty="0" err="1"/>
              <a:t>Вкладочка</a:t>
            </a:r>
            <a:r>
              <a:rPr lang="ru-RU" dirty="0"/>
              <a:t> 1</a:t>
            </a:r>
          </a:p>
        </p:txBody>
      </p:sp>
      <p:sp>
        <p:nvSpPr>
          <p:cNvPr id="9" name="Текст 13"/>
          <p:cNvSpPr>
            <a:spLocks noGrp="1"/>
          </p:cNvSpPr>
          <p:nvPr>
            <p:ph type="body" sz="quarter" idx="11" hasCustomPrompt="1"/>
          </p:nvPr>
        </p:nvSpPr>
        <p:spPr>
          <a:xfrm>
            <a:off x="4069306" y="-1"/>
            <a:ext cx="4061860" cy="519545"/>
          </a:xfrm>
        </p:spPr>
        <p:txBody>
          <a:bodyPr anchor="ctr">
            <a:normAutofit/>
          </a:bodyPr>
          <a:lstStyle>
            <a:lvl1pPr marL="0" indent="0" algn="ctr">
              <a:buNone/>
              <a:defRPr sz="2000" baseline="0">
                <a:solidFill>
                  <a:srgbClr val="FE0454"/>
                </a:solidFill>
              </a:defRPr>
            </a:lvl1pPr>
          </a:lstStyle>
          <a:p>
            <a:pPr lvl="0"/>
            <a:r>
              <a:rPr lang="ru-RU" dirty="0" err="1"/>
              <a:t>Вкладочка</a:t>
            </a:r>
            <a:r>
              <a:rPr lang="ru-RU" dirty="0"/>
              <a:t> 2</a:t>
            </a:r>
          </a:p>
        </p:txBody>
      </p:sp>
      <p:sp>
        <p:nvSpPr>
          <p:cNvPr id="10" name="Текст 13"/>
          <p:cNvSpPr>
            <a:spLocks noGrp="1"/>
          </p:cNvSpPr>
          <p:nvPr>
            <p:ph type="body" sz="quarter" idx="12" hasCustomPrompt="1"/>
          </p:nvPr>
        </p:nvSpPr>
        <p:spPr>
          <a:xfrm>
            <a:off x="8146057" y="0"/>
            <a:ext cx="4061860" cy="519545"/>
          </a:xfrm>
        </p:spPr>
        <p:txBody>
          <a:bodyPr anchor="ctr">
            <a:normAutofit/>
          </a:bodyPr>
          <a:lstStyle>
            <a:lvl1pPr marL="0" indent="0" algn="ctr">
              <a:buNone/>
              <a:defRPr sz="2000" i="0" baseline="0">
                <a:solidFill>
                  <a:schemeClr val="bg2">
                    <a:lumMod val="50000"/>
                  </a:schemeClr>
                </a:solidFill>
              </a:defRPr>
            </a:lvl1pPr>
          </a:lstStyle>
          <a:p>
            <a:pPr lvl="0"/>
            <a:r>
              <a:rPr lang="ru-RU" dirty="0" err="1"/>
              <a:t>Вкладочка</a:t>
            </a:r>
            <a:r>
              <a:rPr lang="ru-RU" dirty="0"/>
              <a:t> 3</a:t>
            </a:r>
          </a:p>
        </p:txBody>
      </p:sp>
      <p:sp>
        <p:nvSpPr>
          <p:cNvPr id="13" name="Номер слайда 6"/>
          <p:cNvSpPr>
            <a:spLocks noGrp="1"/>
          </p:cNvSpPr>
          <p:nvPr>
            <p:ph type="sldNum" sz="quarter" idx="13"/>
          </p:nvPr>
        </p:nvSpPr>
        <p:spPr>
          <a:xfrm>
            <a:off x="11152414" y="6172201"/>
            <a:ext cx="838199" cy="516618"/>
          </a:xfrm>
        </p:spPr>
        <p:txBody>
          <a:bodyPr/>
          <a:lstStyle>
            <a:lvl1pPr>
              <a:defRPr sz="2400" b="1">
                <a:solidFill>
                  <a:schemeClr val="tx1"/>
                </a:solidFill>
              </a:defRPr>
            </a:lvl1pPr>
          </a:lstStyle>
          <a:p>
            <a:fld id="{3FA27E8C-1FE8-9843-A47B-9490F8A0C55F}" type="slidenum">
              <a:rPr lang="ru-RU" smtClean="0"/>
              <a:t>‹#›</a:t>
            </a:fld>
            <a:endParaRPr lang="ru-RU"/>
          </a:p>
        </p:txBody>
      </p:sp>
      <p:sp>
        <p:nvSpPr>
          <p:cNvPr id="17" name="Заголовок 17"/>
          <p:cNvSpPr>
            <a:spLocks noGrp="1"/>
          </p:cNvSpPr>
          <p:nvPr>
            <p:ph type="title" hasCustomPrompt="1"/>
          </p:nvPr>
        </p:nvSpPr>
        <p:spPr>
          <a:xfrm>
            <a:off x="2525281" y="552202"/>
            <a:ext cx="7157356" cy="385989"/>
          </a:xfrm>
        </p:spPr>
        <p:txBody>
          <a:bodyPr>
            <a:noAutofit/>
          </a:bodyPr>
          <a:lstStyle>
            <a:lvl1pPr algn="ctr">
              <a:defRPr sz="1600" u="sng" spc="300"/>
            </a:lvl1pPr>
          </a:lstStyle>
          <a:p>
            <a:r>
              <a:rPr lang="ru-RU" dirty="0"/>
              <a:t>ОБРАЗЕЦ ЗАГОЛОВКА</a:t>
            </a:r>
          </a:p>
        </p:txBody>
      </p:sp>
    </p:spTree>
    <p:extLst>
      <p:ext uri="{BB962C8B-B14F-4D97-AF65-F5344CB8AC3E}">
        <p14:creationId xmlns:p14="http://schemas.microsoft.com/office/powerpoint/2010/main" val="3463000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правая">
    <p:spTree>
      <p:nvGrpSpPr>
        <p:cNvPr id="1" name=""/>
        <p:cNvGrpSpPr/>
        <p:nvPr/>
      </p:nvGrpSpPr>
      <p:grpSpPr>
        <a:xfrm>
          <a:off x="0" y="0"/>
          <a:ext cx="0" cy="0"/>
          <a:chOff x="0" y="0"/>
          <a:chExt cx="0" cy="0"/>
        </a:xfrm>
      </p:grpSpPr>
      <p:sp>
        <p:nvSpPr>
          <p:cNvPr id="8" name="Текст 13"/>
          <p:cNvSpPr>
            <a:spLocks noGrp="1"/>
          </p:cNvSpPr>
          <p:nvPr>
            <p:ph type="body" sz="quarter" idx="10" hasCustomPrompt="1"/>
          </p:nvPr>
        </p:nvSpPr>
        <p:spPr>
          <a:xfrm>
            <a:off x="1" y="0"/>
            <a:ext cx="4061860" cy="519545"/>
          </a:xfrm>
        </p:spPr>
        <p:txBody>
          <a:bodyPr anchor="ctr">
            <a:normAutofit/>
          </a:bodyPr>
          <a:lstStyle>
            <a:lvl1pPr marL="0" indent="0" algn="ctr">
              <a:buNone/>
              <a:defRPr sz="2000" baseline="0">
                <a:solidFill>
                  <a:schemeClr val="bg2">
                    <a:lumMod val="50000"/>
                  </a:schemeClr>
                </a:solidFill>
              </a:defRPr>
            </a:lvl1pPr>
          </a:lstStyle>
          <a:p>
            <a:pPr lvl="0"/>
            <a:r>
              <a:rPr lang="ru-RU" dirty="0" err="1"/>
              <a:t>Вкладочка</a:t>
            </a:r>
            <a:r>
              <a:rPr lang="ru-RU" dirty="0"/>
              <a:t> 1</a:t>
            </a:r>
          </a:p>
        </p:txBody>
      </p:sp>
      <p:sp>
        <p:nvSpPr>
          <p:cNvPr id="9" name="Текст 13"/>
          <p:cNvSpPr>
            <a:spLocks noGrp="1"/>
          </p:cNvSpPr>
          <p:nvPr>
            <p:ph type="body" sz="quarter" idx="11" hasCustomPrompt="1"/>
          </p:nvPr>
        </p:nvSpPr>
        <p:spPr>
          <a:xfrm>
            <a:off x="4069306" y="-1"/>
            <a:ext cx="4061860" cy="519545"/>
          </a:xfrm>
        </p:spPr>
        <p:txBody>
          <a:bodyPr anchor="ctr">
            <a:normAutofit/>
          </a:bodyPr>
          <a:lstStyle>
            <a:lvl1pPr marL="0" indent="0" algn="ctr">
              <a:buNone/>
              <a:defRPr sz="2000" baseline="0">
                <a:solidFill>
                  <a:schemeClr val="bg2">
                    <a:lumMod val="50000"/>
                  </a:schemeClr>
                </a:solidFill>
              </a:defRPr>
            </a:lvl1pPr>
          </a:lstStyle>
          <a:p>
            <a:pPr lvl="0"/>
            <a:r>
              <a:rPr lang="ru-RU" dirty="0" err="1"/>
              <a:t>Вкладочка</a:t>
            </a:r>
            <a:r>
              <a:rPr lang="ru-RU" dirty="0"/>
              <a:t> 2</a:t>
            </a:r>
          </a:p>
        </p:txBody>
      </p:sp>
      <p:sp>
        <p:nvSpPr>
          <p:cNvPr id="10" name="Текст 13"/>
          <p:cNvSpPr>
            <a:spLocks noGrp="1"/>
          </p:cNvSpPr>
          <p:nvPr>
            <p:ph type="body" sz="quarter" idx="12" hasCustomPrompt="1"/>
          </p:nvPr>
        </p:nvSpPr>
        <p:spPr>
          <a:xfrm>
            <a:off x="8146057" y="0"/>
            <a:ext cx="4061860" cy="519545"/>
          </a:xfrm>
        </p:spPr>
        <p:txBody>
          <a:bodyPr anchor="ctr">
            <a:normAutofit/>
          </a:bodyPr>
          <a:lstStyle>
            <a:lvl1pPr marL="0" indent="0" algn="ctr">
              <a:buNone/>
              <a:defRPr sz="2000" i="0" baseline="0">
                <a:solidFill>
                  <a:srgbClr val="FE0454"/>
                </a:solidFill>
              </a:defRPr>
            </a:lvl1pPr>
          </a:lstStyle>
          <a:p>
            <a:pPr lvl="0"/>
            <a:r>
              <a:rPr lang="ru-RU" dirty="0" err="1"/>
              <a:t>Вкладочка</a:t>
            </a:r>
            <a:r>
              <a:rPr lang="ru-RU" dirty="0"/>
              <a:t> 3</a:t>
            </a:r>
          </a:p>
        </p:txBody>
      </p:sp>
      <p:sp>
        <p:nvSpPr>
          <p:cNvPr id="12" name="Номер слайда 6"/>
          <p:cNvSpPr>
            <a:spLocks noGrp="1"/>
          </p:cNvSpPr>
          <p:nvPr>
            <p:ph type="sldNum" sz="quarter" idx="13"/>
          </p:nvPr>
        </p:nvSpPr>
        <p:spPr>
          <a:xfrm>
            <a:off x="11152414" y="6172201"/>
            <a:ext cx="838199" cy="516618"/>
          </a:xfrm>
        </p:spPr>
        <p:txBody>
          <a:bodyPr/>
          <a:lstStyle>
            <a:lvl1pPr>
              <a:defRPr sz="2400" b="1">
                <a:solidFill>
                  <a:schemeClr val="tx1"/>
                </a:solidFill>
              </a:defRPr>
            </a:lvl1pPr>
          </a:lstStyle>
          <a:p>
            <a:fld id="{3FA27E8C-1FE8-9843-A47B-9490F8A0C55F}" type="slidenum">
              <a:rPr lang="ru-RU" smtClean="0"/>
              <a:t>‹#›</a:t>
            </a:fld>
            <a:endParaRPr lang="ru-RU"/>
          </a:p>
        </p:txBody>
      </p:sp>
      <p:sp>
        <p:nvSpPr>
          <p:cNvPr id="15" name="Заголовок 17"/>
          <p:cNvSpPr>
            <a:spLocks noGrp="1"/>
          </p:cNvSpPr>
          <p:nvPr>
            <p:ph type="title" hasCustomPrompt="1"/>
          </p:nvPr>
        </p:nvSpPr>
        <p:spPr>
          <a:xfrm>
            <a:off x="2525281" y="552202"/>
            <a:ext cx="7157356" cy="385989"/>
          </a:xfrm>
        </p:spPr>
        <p:txBody>
          <a:bodyPr>
            <a:noAutofit/>
          </a:bodyPr>
          <a:lstStyle>
            <a:lvl1pPr algn="ctr">
              <a:defRPr sz="1600" u="sng" spc="300"/>
            </a:lvl1pPr>
          </a:lstStyle>
          <a:p>
            <a:r>
              <a:rPr lang="ru-RU" dirty="0"/>
              <a:t>ОБРАЗЕЦ ЗАГОЛОВКА</a:t>
            </a:r>
          </a:p>
        </p:txBody>
      </p:sp>
    </p:spTree>
    <p:extLst>
      <p:ext uri="{BB962C8B-B14F-4D97-AF65-F5344CB8AC3E}">
        <p14:creationId xmlns:p14="http://schemas.microsoft.com/office/powerpoint/2010/main" val="289700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F2BCE7-AB73-409D-914F-6CBB84AA4AC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0579EA5-97AA-4999-B601-0AF6B197164F}"/>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B6DE389-F6BD-4FFA-9AD9-C22A0B11C775}"/>
              </a:ext>
            </a:extLst>
          </p:cNvPr>
          <p:cNvSpPr>
            <a:spLocks noGrp="1"/>
          </p:cNvSpPr>
          <p:nvPr>
            <p:ph type="dt" sz="half" idx="10"/>
          </p:nvPr>
        </p:nvSpPr>
        <p:spPr/>
        <p:txBody>
          <a:bodyPr/>
          <a:lstStyle/>
          <a:p>
            <a:fld id="{AC1C473B-94F4-4267-8027-0354DC0C3F71}" type="datetime1">
              <a:rPr lang="ru-RU" smtClean="0"/>
              <a:t>04.07.2024</a:t>
            </a:fld>
            <a:endParaRPr lang="ru-RU"/>
          </a:p>
        </p:txBody>
      </p:sp>
      <p:sp>
        <p:nvSpPr>
          <p:cNvPr id="5" name="Нижний колонтитул 4">
            <a:extLst>
              <a:ext uri="{FF2B5EF4-FFF2-40B4-BE49-F238E27FC236}">
                <a16:creationId xmlns:a16="http://schemas.microsoft.com/office/drawing/2014/main" id="{75FB2F48-38FE-48F4-B225-75E343C7615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B127EA5-4476-4509-B1F5-223FC464E414}"/>
              </a:ext>
            </a:extLst>
          </p:cNvPr>
          <p:cNvSpPr>
            <a:spLocks noGrp="1"/>
          </p:cNvSpPr>
          <p:nvPr>
            <p:ph type="sldNum" sz="quarter" idx="12"/>
          </p:nvPr>
        </p:nvSpPr>
        <p:spPr/>
        <p:txBody>
          <a:bodyPr/>
          <a:lstStyle/>
          <a:p>
            <a:fld id="{9551FB45-4074-413D-AD14-1F1EAAB01FEA}" type="slidenum">
              <a:rPr lang="ru-RU" smtClean="0"/>
              <a:t>‹#›</a:t>
            </a:fld>
            <a:endParaRPr lang="ru-RU"/>
          </a:p>
        </p:txBody>
      </p:sp>
    </p:spTree>
    <p:extLst>
      <p:ext uri="{BB962C8B-B14F-4D97-AF65-F5344CB8AC3E}">
        <p14:creationId xmlns:p14="http://schemas.microsoft.com/office/powerpoint/2010/main" val="419240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AD810C-9B23-44A4-A148-559BA7414B5D}"/>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041D9FC-D670-4271-8C5E-4F2790210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40104EC8-C484-45D0-A69C-F6C86884A031}"/>
              </a:ext>
            </a:extLst>
          </p:cNvPr>
          <p:cNvSpPr>
            <a:spLocks noGrp="1"/>
          </p:cNvSpPr>
          <p:nvPr>
            <p:ph type="dt" sz="half" idx="10"/>
          </p:nvPr>
        </p:nvSpPr>
        <p:spPr/>
        <p:txBody>
          <a:bodyPr/>
          <a:lstStyle/>
          <a:p>
            <a:fld id="{62D48745-E479-4BD2-A1C5-06CEC1DAEFA0}" type="datetime1">
              <a:rPr lang="ru-RU" smtClean="0"/>
              <a:t>04.07.2024</a:t>
            </a:fld>
            <a:endParaRPr lang="ru-RU"/>
          </a:p>
        </p:txBody>
      </p:sp>
      <p:sp>
        <p:nvSpPr>
          <p:cNvPr id="5" name="Нижний колонтитул 4">
            <a:extLst>
              <a:ext uri="{FF2B5EF4-FFF2-40B4-BE49-F238E27FC236}">
                <a16:creationId xmlns:a16="http://schemas.microsoft.com/office/drawing/2014/main" id="{1A0A539D-1D15-4CEA-81E9-D3F6F9C75F6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370F815-4E6C-4C11-9F7B-8E4622923D45}"/>
              </a:ext>
            </a:extLst>
          </p:cNvPr>
          <p:cNvSpPr>
            <a:spLocks noGrp="1"/>
          </p:cNvSpPr>
          <p:nvPr>
            <p:ph type="sldNum" sz="quarter" idx="12"/>
          </p:nvPr>
        </p:nvSpPr>
        <p:spPr/>
        <p:txBody>
          <a:bodyPr/>
          <a:lstStyle/>
          <a:p>
            <a:fld id="{9551FB45-4074-413D-AD14-1F1EAAB01FEA}" type="slidenum">
              <a:rPr lang="ru-RU" smtClean="0"/>
              <a:t>‹#›</a:t>
            </a:fld>
            <a:endParaRPr lang="ru-RU"/>
          </a:p>
        </p:txBody>
      </p:sp>
    </p:spTree>
    <p:extLst>
      <p:ext uri="{BB962C8B-B14F-4D97-AF65-F5344CB8AC3E}">
        <p14:creationId xmlns:p14="http://schemas.microsoft.com/office/powerpoint/2010/main" val="3451016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38187C-D0A0-446E-A923-60E9A1C48B7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04C676F9-A399-463C-840F-44A8C39C5D42}"/>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DE0E8CE3-4995-4F5D-A97E-C749230BD3B7}"/>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F5D3F068-7A08-4179-8371-20780D438A84}"/>
              </a:ext>
            </a:extLst>
          </p:cNvPr>
          <p:cNvSpPr>
            <a:spLocks noGrp="1"/>
          </p:cNvSpPr>
          <p:nvPr>
            <p:ph type="dt" sz="half" idx="10"/>
          </p:nvPr>
        </p:nvSpPr>
        <p:spPr/>
        <p:txBody>
          <a:bodyPr/>
          <a:lstStyle/>
          <a:p>
            <a:fld id="{D944A77F-7A5A-444A-BC7A-3A6908F79C3D}" type="datetime1">
              <a:rPr lang="ru-RU" smtClean="0"/>
              <a:t>04.07.2024</a:t>
            </a:fld>
            <a:endParaRPr lang="ru-RU"/>
          </a:p>
        </p:txBody>
      </p:sp>
      <p:sp>
        <p:nvSpPr>
          <p:cNvPr id="6" name="Нижний колонтитул 5">
            <a:extLst>
              <a:ext uri="{FF2B5EF4-FFF2-40B4-BE49-F238E27FC236}">
                <a16:creationId xmlns:a16="http://schemas.microsoft.com/office/drawing/2014/main" id="{17895AD0-1523-46F0-93CB-AD72AFABDEC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F0542D3-664C-4E82-96A2-D2D151B8B003}"/>
              </a:ext>
            </a:extLst>
          </p:cNvPr>
          <p:cNvSpPr>
            <a:spLocks noGrp="1"/>
          </p:cNvSpPr>
          <p:nvPr>
            <p:ph type="sldNum" sz="quarter" idx="12"/>
          </p:nvPr>
        </p:nvSpPr>
        <p:spPr/>
        <p:txBody>
          <a:bodyPr/>
          <a:lstStyle/>
          <a:p>
            <a:fld id="{9551FB45-4074-413D-AD14-1F1EAAB01FEA}" type="slidenum">
              <a:rPr lang="ru-RU" smtClean="0"/>
              <a:t>‹#›</a:t>
            </a:fld>
            <a:endParaRPr lang="ru-RU"/>
          </a:p>
        </p:txBody>
      </p:sp>
    </p:spTree>
    <p:extLst>
      <p:ext uri="{BB962C8B-B14F-4D97-AF65-F5344CB8AC3E}">
        <p14:creationId xmlns:p14="http://schemas.microsoft.com/office/powerpoint/2010/main" val="3158542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A990C9-735F-4254-9D1A-7C117F11679B}"/>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9A2371D2-6EB4-46A6-A530-AD5F6040C9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C98A0F4-C74B-477B-BEC9-77FB7925E280}"/>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5A3A4209-BDE2-4467-91BC-AD3A4AF394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4B97F12A-2A8A-42A4-8611-B34A3A90080E}"/>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4A172AC9-8471-40B9-B598-EAA941952F3D}"/>
              </a:ext>
            </a:extLst>
          </p:cNvPr>
          <p:cNvSpPr>
            <a:spLocks noGrp="1"/>
          </p:cNvSpPr>
          <p:nvPr>
            <p:ph type="dt" sz="half" idx="10"/>
          </p:nvPr>
        </p:nvSpPr>
        <p:spPr/>
        <p:txBody>
          <a:bodyPr/>
          <a:lstStyle/>
          <a:p>
            <a:fld id="{24E869A0-C07A-4709-9856-C33DA5EEE0FF}" type="datetime1">
              <a:rPr lang="ru-RU" smtClean="0"/>
              <a:t>04.07.2024</a:t>
            </a:fld>
            <a:endParaRPr lang="ru-RU"/>
          </a:p>
        </p:txBody>
      </p:sp>
      <p:sp>
        <p:nvSpPr>
          <p:cNvPr id="8" name="Нижний колонтитул 7">
            <a:extLst>
              <a:ext uri="{FF2B5EF4-FFF2-40B4-BE49-F238E27FC236}">
                <a16:creationId xmlns:a16="http://schemas.microsoft.com/office/drawing/2014/main" id="{79EFE581-E608-4FAB-A6C2-DF9B640CD992}"/>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C9EEFB59-5C74-40AA-8878-9C0292F14A2E}"/>
              </a:ext>
            </a:extLst>
          </p:cNvPr>
          <p:cNvSpPr>
            <a:spLocks noGrp="1"/>
          </p:cNvSpPr>
          <p:nvPr>
            <p:ph type="sldNum" sz="quarter" idx="12"/>
          </p:nvPr>
        </p:nvSpPr>
        <p:spPr/>
        <p:txBody>
          <a:bodyPr/>
          <a:lstStyle/>
          <a:p>
            <a:fld id="{9551FB45-4074-413D-AD14-1F1EAAB01FEA}" type="slidenum">
              <a:rPr lang="ru-RU" smtClean="0"/>
              <a:t>‹#›</a:t>
            </a:fld>
            <a:endParaRPr lang="ru-RU"/>
          </a:p>
        </p:txBody>
      </p:sp>
    </p:spTree>
    <p:extLst>
      <p:ext uri="{BB962C8B-B14F-4D97-AF65-F5344CB8AC3E}">
        <p14:creationId xmlns:p14="http://schemas.microsoft.com/office/powerpoint/2010/main" val="3950583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332800-543C-47B7-9A3E-BC872529A3FD}"/>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B667C464-66EE-44E5-A12A-4383934FE24D}"/>
              </a:ext>
            </a:extLst>
          </p:cNvPr>
          <p:cNvSpPr>
            <a:spLocks noGrp="1"/>
          </p:cNvSpPr>
          <p:nvPr>
            <p:ph type="dt" sz="half" idx="10"/>
          </p:nvPr>
        </p:nvSpPr>
        <p:spPr/>
        <p:txBody>
          <a:bodyPr/>
          <a:lstStyle/>
          <a:p>
            <a:fld id="{961BBDF4-D17F-49C7-B8AB-346A7C51A394}" type="datetime1">
              <a:rPr lang="ru-RU" smtClean="0"/>
              <a:t>04.07.2024</a:t>
            </a:fld>
            <a:endParaRPr lang="ru-RU"/>
          </a:p>
        </p:txBody>
      </p:sp>
      <p:sp>
        <p:nvSpPr>
          <p:cNvPr id="4" name="Нижний колонтитул 3">
            <a:extLst>
              <a:ext uri="{FF2B5EF4-FFF2-40B4-BE49-F238E27FC236}">
                <a16:creationId xmlns:a16="http://schemas.microsoft.com/office/drawing/2014/main" id="{E0F6D157-279E-447C-A80D-BA165D0BB8C0}"/>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83742485-6FDC-41FE-8E59-787F6C5E31A6}"/>
              </a:ext>
            </a:extLst>
          </p:cNvPr>
          <p:cNvSpPr>
            <a:spLocks noGrp="1"/>
          </p:cNvSpPr>
          <p:nvPr>
            <p:ph type="sldNum" sz="quarter" idx="12"/>
          </p:nvPr>
        </p:nvSpPr>
        <p:spPr/>
        <p:txBody>
          <a:bodyPr/>
          <a:lstStyle/>
          <a:p>
            <a:fld id="{9551FB45-4074-413D-AD14-1F1EAAB01FEA}" type="slidenum">
              <a:rPr lang="ru-RU" smtClean="0"/>
              <a:t>‹#›</a:t>
            </a:fld>
            <a:endParaRPr lang="ru-RU"/>
          </a:p>
        </p:txBody>
      </p:sp>
    </p:spTree>
    <p:extLst>
      <p:ext uri="{BB962C8B-B14F-4D97-AF65-F5344CB8AC3E}">
        <p14:creationId xmlns:p14="http://schemas.microsoft.com/office/powerpoint/2010/main" val="3423499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971DC698-E93A-4A2F-BADD-AEC46E89D94D}"/>
              </a:ext>
            </a:extLst>
          </p:cNvPr>
          <p:cNvSpPr>
            <a:spLocks noGrp="1"/>
          </p:cNvSpPr>
          <p:nvPr>
            <p:ph type="dt" sz="half" idx="10"/>
          </p:nvPr>
        </p:nvSpPr>
        <p:spPr/>
        <p:txBody>
          <a:bodyPr/>
          <a:lstStyle/>
          <a:p>
            <a:fld id="{6A9311A0-1693-430D-8A22-60D177172104}" type="datetime1">
              <a:rPr lang="ru-RU" smtClean="0"/>
              <a:t>04.07.2024</a:t>
            </a:fld>
            <a:endParaRPr lang="ru-RU"/>
          </a:p>
        </p:txBody>
      </p:sp>
      <p:sp>
        <p:nvSpPr>
          <p:cNvPr id="3" name="Нижний колонтитул 2">
            <a:extLst>
              <a:ext uri="{FF2B5EF4-FFF2-40B4-BE49-F238E27FC236}">
                <a16:creationId xmlns:a16="http://schemas.microsoft.com/office/drawing/2014/main" id="{53482CB2-38F4-4BDC-8DB9-2F5692E282B8}"/>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13654ADB-D928-4E80-8F6F-170170AF277D}"/>
              </a:ext>
            </a:extLst>
          </p:cNvPr>
          <p:cNvSpPr>
            <a:spLocks noGrp="1"/>
          </p:cNvSpPr>
          <p:nvPr>
            <p:ph type="sldNum" sz="quarter" idx="12"/>
          </p:nvPr>
        </p:nvSpPr>
        <p:spPr/>
        <p:txBody>
          <a:bodyPr/>
          <a:lstStyle/>
          <a:p>
            <a:fld id="{9551FB45-4074-413D-AD14-1F1EAAB01FEA}" type="slidenum">
              <a:rPr lang="ru-RU" smtClean="0"/>
              <a:t>‹#›</a:t>
            </a:fld>
            <a:endParaRPr lang="ru-RU"/>
          </a:p>
        </p:txBody>
      </p:sp>
    </p:spTree>
    <p:extLst>
      <p:ext uri="{BB962C8B-B14F-4D97-AF65-F5344CB8AC3E}">
        <p14:creationId xmlns:p14="http://schemas.microsoft.com/office/powerpoint/2010/main" val="2619097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13265A-131D-471C-A27D-A19941D5DAB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1C02E7E9-5A4D-4835-A30C-96B1901E80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95BDB05D-A1E5-4038-912A-D7D1D8A86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386AA16A-499F-42AE-886C-F62ABF54C4B4}"/>
              </a:ext>
            </a:extLst>
          </p:cNvPr>
          <p:cNvSpPr>
            <a:spLocks noGrp="1"/>
          </p:cNvSpPr>
          <p:nvPr>
            <p:ph type="dt" sz="half" idx="10"/>
          </p:nvPr>
        </p:nvSpPr>
        <p:spPr/>
        <p:txBody>
          <a:bodyPr/>
          <a:lstStyle/>
          <a:p>
            <a:fld id="{CE4EB409-9720-4EB9-9B25-0C99CF3AF1A1}" type="datetime1">
              <a:rPr lang="ru-RU" smtClean="0"/>
              <a:t>04.07.2024</a:t>
            </a:fld>
            <a:endParaRPr lang="ru-RU"/>
          </a:p>
        </p:txBody>
      </p:sp>
      <p:sp>
        <p:nvSpPr>
          <p:cNvPr id="6" name="Нижний колонтитул 5">
            <a:extLst>
              <a:ext uri="{FF2B5EF4-FFF2-40B4-BE49-F238E27FC236}">
                <a16:creationId xmlns:a16="http://schemas.microsoft.com/office/drawing/2014/main" id="{A8D64693-4CAB-4227-B572-2C24F37681D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9E79508-7C75-4C0F-8AE3-893230677324}"/>
              </a:ext>
            </a:extLst>
          </p:cNvPr>
          <p:cNvSpPr>
            <a:spLocks noGrp="1"/>
          </p:cNvSpPr>
          <p:nvPr>
            <p:ph type="sldNum" sz="quarter" idx="12"/>
          </p:nvPr>
        </p:nvSpPr>
        <p:spPr/>
        <p:txBody>
          <a:bodyPr/>
          <a:lstStyle/>
          <a:p>
            <a:fld id="{9551FB45-4074-413D-AD14-1F1EAAB01FEA}" type="slidenum">
              <a:rPr lang="ru-RU" smtClean="0"/>
              <a:t>‹#›</a:t>
            </a:fld>
            <a:endParaRPr lang="ru-RU"/>
          </a:p>
        </p:txBody>
      </p:sp>
    </p:spTree>
    <p:extLst>
      <p:ext uri="{BB962C8B-B14F-4D97-AF65-F5344CB8AC3E}">
        <p14:creationId xmlns:p14="http://schemas.microsoft.com/office/powerpoint/2010/main" val="4261925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BD25FA-E75E-4F4D-9A1B-C921B17D9EC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15854851-BFA8-49DF-8175-BA968A63A5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BF5018C9-D15D-4B40-B860-BC2D324318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1340152-46AB-43BF-811B-38A0DDE8F136}"/>
              </a:ext>
            </a:extLst>
          </p:cNvPr>
          <p:cNvSpPr>
            <a:spLocks noGrp="1"/>
          </p:cNvSpPr>
          <p:nvPr>
            <p:ph type="dt" sz="half" idx="10"/>
          </p:nvPr>
        </p:nvSpPr>
        <p:spPr/>
        <p:txBody>
          <a:bodyPr/>
          <a:lstStyle/>
          <a:p>
            <a:fld id="{F9167546-95D5-47ED-8CA5-3D2996A8017B}" type="datetime1">
              <a:rPr lang="ru-RU" smtClean="0"/>
              <a:t>04.07.2024</a:t>
            </a:fld>
            <a:endParaRPr lang="ru-RU"/>
          </a:p>
        </p:txBody>
      </p:sp>
      <p:sp>
        <p:nvSpPr>
          <p:cNvPr id="6" name="Нижний колонтитул 5">
            <a:extLst>
              <a:ext uri="{FF2B5EF4-FFF2-40B4-BE49-F238E27FC236}">
                <a16:creationId xmlns:a16="http://schemas.microsoft.com/office/drawing/2014/main" id="{B412FF1E-1116-449E-8FC3-6D35364701C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5416993D-440F-4DEB-996E-AB80A58E4307}"/>
              </a:ext>
            </a:extLst>
          </p:cNvPr>
          <p:cNvSpPr>
            <a:spLocks noGrp="1"/>
          </p:cNvSpPr>
          <p:nvPr>
            <p:ph type="sldNum" sz="quarter" idx="12"/>
          </p:nvPr>
        </p:nvSpPr>
        <p:spPr/>
        <p:txBody>
          <a:bodyPr/>
          <a:lstStyle/>
          <a:p>
            <a:fld id="{9551FB45-4074-413D-AD14-1F1EAAB01FEA}" type="slidenum">
              <a:rPr lang="ru-RU" smtClean="0"/>
              <a:t>‹#›</a:t>
            </a:fld>
            <a:endParaRPr lang="ru-RU"/>
          </a:p>
        </p:txBody>
      </p:sp>
    </p:spTree>
    <p:extLst>
      <p:ext uri="{BB962C8B-B14F-4D97-AF65-F5344CB8AC3E}">
        <p14:creationId xmlns:p14="http://schemas.microsoft.com/office/powerpoint/2010/main" val="3059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48801A-6692-45DB-A08D-71A33AE6B7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0CF9C019-28E7-4599-BF91-B75BD05DD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218316A-20DA-4D63-AB57-9412C028F0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419372-101E-433C-B199-F67F0995DFC5}" type="datetime1">
              <a:rPr lang="ru-RU" smtClean="0"/>
              <a:t>04.07.2024</a:t>
            </a:fld>
            <a:endParaRPr lang="ru-RU"/>
          </a:p>
        </p:txBody>
      </p:sp>
      <p:sp>
        <p:nvSpPr>
          <p:cNvPr id="5" name="Нижний колонтитул 4">
            <a:extLst>
              <a:ext uri="{FF2B5EF4-FFF2-40B4-BE49-F238E27FC236}">
                <a16:creationId xmlns:a16="http://schemas.microsoft.com/office/drawing/2014/main" id="{618EBDB7-EA51-4368-BC7E-000300AB99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449C568C-3D88-4B27-B645-4B3D9CD479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51FB45-4074-413D-AD14-1F1EAAB01FEA}" type="slidenum">
              <a:rPr lang="ru-RU" smtClean="0"/>
              <a:t>‹#›</a:t>
            </a:fld>
            <a:endParaRPr lang="ru-RU"/>
          </a:p>
        </p:txBody>
      </p:sp>
    </p:spTree>
    <p:extLst>
      <p:ext uri="{BB962C8B-B14F-4D97-AF65-F5344CB8AC3E}">
        <p14:creationId xmlns:p14="http://schemas.microsoft.com/office/powerpoint/2010/main" val="259020803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22.png"/><Relationship Id="rId7" Type="http://schemas.openxmlformats.org/officeDocument/2006/relationships/image" Target="../media/image271.png"/><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14.wmf"/></Relationships>
</file>

<file path=ppt/slides/_rels/slide11.xml.rels><?xml version="1.0" encoding="UTF-8" standalone="yes"?>
<Relationships xmlns="http://schemas.openxmlformats.org/package/2006/relationships"><Relationship Id="rId7"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50.png"/></Relationships>
</file>

<file path=ppt/slides/_rels/slide12.xml.rels><?xml version="1.0" encoding="UTF-8" standalone="yes"?>
<Relationships xmlns="http://schemas.openxmlformats.org/package/2006/relationships"><Relationship Id="rId7" Type="http://schemas.openxmlformats.org/officeDocument/2006/relationships/image" Target="../media/image23.png"/><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image" Target="../media/image81.png"/></Relationships>
</file>

<file path=ppt/slides/_rels/slide1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image" Target="../media/image16.wmf"/></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6.wmf"/><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oleObject" Target="../embeddings/oleObject2.bin"/><Relationship Id="rId5" Type="http://schemas.openxmlformats.org/officeDocument/2006/relationships/image" Target="../media/image24.png"/><Relationship Id="rId4" Type="http://schemas.openxmlformats.org/officeDocument/2006/relationships/image" Target="../media/image230.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111.png"/></Relationships>
</file>

<file path=ppt/slides/_rels/slide18.xml.rels><?xml version="1.0" encoding="UTF-8" standalone="yes"?>
<Relationships xmlns="http://schemas.openxmlformats.org/package/2006/relationships"><Relationship Id="rId7"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7"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50.pn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23.wmf"/><Relationship Id="rId5" Type="http://schemas.openxmlformats.org/officeDocument/2006/relationships/oleObject" Target="../embeddings/oleObject9.bin"/><Relationship Id="rId4" Type="http://schemas.openxmlformats.org/officeDocument/2006/relationships/image" Target="../media/image22.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12.xml"/><Relationship Id="rId4" Type="http://schemas.openxmlformats.org/officeDocument/2006/relationships/image" Target="../media/image320.png"/></Relationships>
</file>

<file path=ppt/slides/_rels/slide25.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50.png"/><Relationship Id="rId7" Type="http://schemas.openxmlformats.org/officeDocument/2006/relationships/image" Target="../media/image270.png"/><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260.png"/><Relationship Id="rId5" Type="http://schemas.openxmlformats.org/officeDocument/2006/relationships/image" Target="../media/image24.wmf"/><Relationship Id="rId4" Type="http://schemas.openxmlformats.org/officeDocument/2006/relationships/oleObject" Target="../embeddings/oleObject10.bin"/></Relationships>
</file>

<file path=ppt/slides/_rels/slide2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12.xml"/><Relationship Id="rId5" Type="http://schemas.openxmlformats.org/officeDocument/2006/relationships/image" Target="../media/image210.png"/><Relationship Id="rId4" Type="http://schemas.openxmlformats.org/officeDocument/2006/relationships/image" Target="../media/image45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0.png"/><Relationship Id="rId5" Type="http://schemas.openxmlformats.org/officeDocument/2006/relationships/image" Target="../media/image80.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20.png"/><Relationship Id="rId7" Type="http://schemas.openxmlformats.org/officeDocument/2006/relationships/image" Target="../media/image160.png"/><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61.png"/><Relationship Id="rId5" Type="http://schemas.openxmlformats.org/officeDocument/2006/relationships/image" Target="../media/image140.png"/><Relationship Id="rId10" Type="http://schemas.openxmlformats.org/officeDocument/2006/relationships/image" Target="../media/image32.wmf"/><Relationship Id="rId4" Type="http://schemas.openxmlformats.org/officeDocument/2006/relationships/image" Target="../media/image130.png"/><Relationship Id="rId9" Type="http://schemas.openxmlformats.org/officeDocument/2006/relationships/oleObject" Target="../embeddings/oleObject11.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image" Target="../media/image7.png"/><Relationship Id="rId7"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7"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50.png"/></Relationships>
</file>

<file path=ppt/slides/_rels/slide6.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image" Target="../media/image10.png"/><Relationship Id="rId7"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oleObject" Target="../embeddings/oleObject3.bin"/><Relationship Id="rId7" Type="http://schemas.openxmlformats.org/officeDocument/2006/relationships/image" Target="../media/image8.w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3.png"/><Relationship Id="rId10" Type="http://schemas.openxmlformats.org/officeDocument/2006/relationships/image" Target="../media/image33.png"/><Relationship Id="rId4" Type="http://schemas.openxmlformats.org/officeDocument/2006/relationships/image" Target="../media/image7.wmf"/><Relationship Id="rId9" Type="http://schemas.openxmlformats.org/officeDocument/2006/relationships/image" Target="../media/image9.wmf"/></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2FA96780-EA5D-4428-8710-F35ACF02B1A4}"/>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16192" r="27482" b="7327"/>
          <a:stretch/>
        </p:blipFill>
        <p:spPr>
          <a:xfrm>
            <a:off x="516812" y="531623"/>
            <a:ext cx="3575016" cy="579475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Прямоугольник 2">
            <a:extLst>
              <a:ext uri="{FF2B5EF4-FFF2-40B4-BE49-F238E27FC236}">
                <a16:creationId xmlns:a16="http://schemas.microsoft.com/office/drawing/2014/main" id="{188C6A0F-4FA6-1741-B6C9-A6D3293495E1}"/>
              </a:ext>
            </a:extLst>
          </p:cNvPr>
          <p:cNvSpPr/>
          <p:nvPr/>
        </p:nvSpPr>
        <p:spPr>
          <a:xfrm>
            <a:off x="5029200" y="3496791"/>
            <a:ext cx="6989170" cy="2246769"/>
          </a:xfrm>
          <a:prstGeom prst="rect">
            <a:avLst/>
          </a:prstGeom>
        </p:spPr>
        <p:txBody>
          <a:bodyPr wrap="square">
            <a:spAutoFit/>
          </a:bodyPr>
          <a:lstStyle/>
          <a:p>
            <a:r>
              <a:rPr lang="en-US" sz="2000" dirty="0">
                <a:effectLst/>
                <a:latin typeface="Times New Roman" panose="02020603050405020304" pitchFamily="18" charset="0"/>
                <a:ea typeface="Calibri" panose="020F0502020204030204" pitchFamily="34" charset="0"/>
              </a:rPr>
              <a:t>The force of electrical interaction between stationary charges is incredibly strong. But it is nevertheless quite difficult to measure the electric charge of conducting bodies with high accuracy. A charge that is too small does not interact with any noticeable force. Too much charge creates high electrostatic pressure and flows into the air. The aim of our study was to create an electrometer able to measure electric charge with high accuracy. </a:t>
            </a:r>
            <a:endParaRPr lang="en-US" sz="2800" dirty="0"/>
          </a:p>
        </p:txBody>
      </p:sp>
      <p:sp>
        <p:nvSpPr>
          <p:cNvPr id="6" name="TextBox 5">
            <a:extLst>
              <a:ext uri="{FF2B5EF4-FFF2-40B4-BE49-F238E27FC236}">
                <a16:creationId xmlns:a16="http://schemas.microsoft.com/office/drawing/2014/main" id="{9306D65B-4875-454B-95F3-6481F1D7AFB3}"/>
              </a:ext>
            </a:extLst>
          </p:cNvPr>
          <p:cNvSpPr txBox="1"/>
          <p:nvPr/>
        </p:nvSpPr>
        <p:spPr>
          <a:xfrm>
            <a:off x="5029200" y="1780200"/>
            <a:ext cx="7111453" cy="1200329"/>
          </a:xfrm>
          <a:prstGeom prst="rect">
            <a:avLst/>
          </a:prstGeom>
          <a:noFill/>
        </p:spPr>
        <p:txBody>
          <a:bodyPr wrap="square" rtlCol="0">
            <a:spAutoFit/>
          </a:bodyPr>
          <a:lstStyle/>
          <a:p>
            <a:r>
              <a:rPr lang="en-US" sz="7200" b="1" dirty="0"/>
              <a:t>Charge Meter</a:t>
            </a:r>
            <a:endParaRPr lang="en-US" sz="7200" dirty="0"/>
          </a:p>
        </p:txBody>
      </p:sp>
      <p:sp>
        <p:nvSpPr>
          <p:cNvPr id="18" name="Прямоугольник 17">
            <a:extLst>
              <a:ext uri="{FF2B5EF4-FFF2-40B4-BE49-F238E27FC236}">
                <a16:creationId xmlns:a16="http://schemas.microsoft.com/office/drawing/2014/main" id="{83841464-07A8-544B-826B-D7701A9B901C}"/>
              </a:ext>
            </a:extLst>
          </p:cNvPr>
          <p:cNvSpPr/>
          <p:nvPr/>
        </p:nvSpPr>
        <p:spPr>
          <a:xfrm>
            <a:off x="5826302" y="2896212"/>
            <a:ext cx="4187273" cy="477054"/>
          </a:xfrm>
          <a:prstGeom prst="rect">
            <a:avLst/>
          </a:prstGeom>
        </p:spPr>
        <p:txBody>
          <a:bodyPr wrap="square">
            <a:spAutoFit/>
          </a:bodyPr>
          <a:lstStyle/>
          <a:p>
            <a:r>
              <a:rPr lang="en-US" sz="2500" b="1" dirty="0">
                <a:latin typeface="Calibri Light" panose="020F0302020204030204"/>
                <a:ea typeface="+mj-ea"/>
                <a:cs typeface="+mj-cs"/>
              </a:rPr>
              <a:t>The Reporter | Tim Semenikhin </a:t>
            </a:r>
            <a:endParaRPr lang="ru-RU" sz="2500" b="1" dirty="0"/>
          </a:p>
        </p:txBody>
      </p:sp>
      <p:cxnSp>
        <p:nvCxnSpPr>
          <p:cNvPr id="20" name="Прямая соединительная линия 19">
            <a:extLst>
              <a:ext uri="{FF2B5EF4-FFF2-40B4-BE49-F238E27FC236}">
                <a16:creationId xmlns:a16="http://schemas.microsoft.com/office/drawing/2014/main" id="{1CE207C5-0007-0D48-B0FD-0D82D1E25F98}"/>
              </a:ext>
            </a:extLst>
          </p:cNvPr>
          <p:cNvCxnSpPr>
            <a:cxnSpLocks/>
          </p:cNvCxnSpPr>
          <p:nvPr/>
        </p:nvCxnSpPr>
        <p:spPr>
          <a:xfrm rot="16200000">
            <a:off x="9807313" y="3955210"/>
            <a:ext cx="0" cy="8012243"/>
          </a:xfrm>
          <a:prstGeom prst="line">
            <a:avLst/>
          </a:prstGeom>
          <a:ln w="19050">
            <a:solidFill>
              <a:schemeClr val="tx1"/>
            </a:solidFill>
            <a:headEnd type="oval" w="lg" len="lg"/>
          </a:ln>
        </p:spPr>
        <p:style>
          <a:lnRef idx="1">
            <a:schemeClr val="accent1"/>
          </a:lnRef>
          <a:fillRef idx="0">
            <a:schemeClr val="accent1"/>
          </a:fillRef>
          <a:effectRef idx="0">
            <a:schemeClr val="accent1"/>
          </a:effectRef>
          <a:fontRef idx="minor">
            <a:schemeClr val="tx1"/>
          </a:fontRef>
        </p:style>
      </p:cxnSp>
      <p:sp>
        <p:nvSpPr>
          <p:cNvPr id="22" name="Прямоугольник 21">
            <a:extLst>
              <a:ext uri="{FF2B5EF4-FFF2-40B4-BE49-F238E27FC236}">
                <a16:creationId xmlns:a16="http://schemas.microsoft.com/office/drawing/2014/main" id="{DD78D515-0546-EA4C-B18B-68E1C94AC1BB}"/>
              </a:ext>
            </a:extLst>
          </p:cNvPr>
          <p:cNvSpPr/>
          <p:nvPr/>
        </p:nvSpPr>
        <p:spPr>
          <a:xfrm>
            <a:off x="4901334" y="1794343"/>
            <a:ext cx="7197717" cy="4465479"/>
          </a:xfrm>
          <a:prstGeom prst="rect">
            <a:avLst/>
          </a:prstGeom>
          <a:noFill/>
          <a:ln w="38100">
            <a:solidFill>
              <a:srgbClr val="FE4F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00FFFF"/>
              </a:solidFill>
            </a:endParaRPr>
          </a:p>
        </p:txBody>
      </p:sp>
      <p:pic>
        <p:nvPicPr>
          <p:cNvPr id="5" name="Рисунок 4">
            <a:extLst>
              <a:ext uri="{FF2B5EF4-FFF2-40B4-BE49-F238E27FC236}">
                <a16:creationId xmlns:a16="http://schemas.microsoft.com/office/drawing/2014/main" id="{6CE20EDC-D319-4AC3-9E79-80716EAFBB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8898" y="275018"/>
            <a:ext cx="2133012" cy="1197007"/>
          </a:xfrm>
          <a:prstGeom prst="rect">
            <a:avLst/>
          </a:prstGeom>
        </p:spPr>
      </p:pic>
    </p:spTree>
    <p:extLst>
      <p:ext uri="{BB962C8B-B14F-4D97-AF65-F5344CB8AC3E}">
        <p14:creationId xmlns:p14="http://schemas.microsoft.com/office/powerpoint/2010/main" val="3640146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50">
            <a:alpha val="39000"/>
          </a:srgbClr>
        </a:solidFill>
        <a:effectLst/>
      </p:bgPr>
    </p:bg>
    <p:spTree>
      <p:nvGrpSpPr>
        <p:cNvPr id="1" name=""/>
        <p:cNvGrpSpPr/>
        <p:nvPr/>
      </p:nvGrpSpPr>
      <p:grpSpPr>
        <a:xfrm>
          <a:off x="0" y="0"/>
          <a:ext cx="0" cy="0"/>
          <a:chOff x="0" y="0"/>
          <a:chExt cx="0" cy="0"/>
        </a:xfrm>
      </p:grpSpPr>
      <p:cxnSp>
        <p:nvCxnSpPr>
          <p:cNvPr id="11" name="Прямая со стрелкой 10">
            <a:extLst>
              <a:ext uri="{FF2B5EF4-FFF2-40B4-BE49-F238E27FC236}">
                <a16:creationId xmlns:a16="http://schemas.microsoft.com/office/drawing/2014/main" id="{BA88F011-4A71-4F20-8672-D5703B56DD79}"/>
              </a:ext>
            </a:extLst>
          </p:cNvPr>
          <p:cNvCxnSpPr>
            <a:cxnSpLocks/>
          </p:cNvCxnSpPr>
          <p:nvPr/>
        </p:nvCxnSpPr>
        <p:spPr>
          <a:xfrm>
            <a:off x="1331225" y="2348139"/>
            <a:ext cx="7772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a:extLst>
              <a:ext uri="{FF2B5EF4-FFF2-40B4-BE49-F238E27FC236}">
                <a16:creationId xmlns:a16="http://schemas.microsoft.com/office/drawing/2014/main" id="{94F931D1-66E7-457F-A085-CB1479D4BACA}"/>
              </a:ext>
            </a:extLst>
          </p:cNvPr>
          <p:cNvCxnSpPr/>
          <p:nvPr/>
        </p:nvCxnSpPr>
        <p:spPr>
          <a:xfrm flipV="1">
            <a:off x="1331225" y="842244"/>
            <a:ext cx="783389" cy="15058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a:extLst>
              <a:ext uri="{FF2B5EF4-FFF2-40B4-BE49-F238E27FC236}">
                <a16:creationId xmlns:a16="http://schemas.microsoft.com/office/drawing/2014/main" id="{6C1C3149-064A-4A8D-808D-A2161CB6CBE7}"/>
              </a:ext>
            </a:extLst>
          </p:cNvPr>
          <p:cNvCxnSpPr>
            <a:cxnSpLocks/>
          </p:cNvCxnSpPr>
          <p:nvPr/>
        </p:nvCxnSpPr>
        <p:spPr>
          <a:xfrm>
            <a:off x="1339247" y="2302501"/>
            <a:ext cx="6149" cy="14178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Текст 1">
            <a:extLst>
              <a:ext uri="{FF2B5EF4-FFF2-40B4-BE49-F238E27FC236}">
                <a16:creationId xmlns:a16="http://schemas.microsoft.com/office/drawing/2014/main" id="{DD69B33E-69E7-41E9-8480-FDB9E617985E}"/>
              </a:ext>
            </a:extLst>
          </p:cNvPr>
          <p:cNvSpPr>
            <a:spLocks noGrp="1"/>
          </p:cNvSpPr>
          <p:nvPr>
            <p:ph type="body" sz="quarter" idx="11"/>
          </p:nvPr>
        </p:nvSpPr>
        <p:spPr/>
        <p:txBody>
          <a:bodyPr>
            <a:normAutofit/>
          </a:bodyPr>
          <a:lstStyle/>
          <a:p>
            <a:r>
              <a:rPr lang="en-US" sz="2800" dirty="0"/>
              <a:t>Calculation of the charge based on all the acting forces</a:t>
            </a:r>
            <a:endParaRPr lang="ru-RU" sz="2800" dirty="0"/>
          </a:p>
        </p:txBody>
      </p:sp>
      <p:sp>
        <p:nvSpPr>
          <p:cNvPr id="5" name="Номер слайда 4">
            <a:extLst>
              <a:ext uri="{FF2B5EF4-FFF2-40B4-BE49-F238E27FC236}">
                <a16:creationId xmlns:a16="http://schemas.microsoft.com/office/drawing/2014/main" id="{FCD4491E-77A5-4094-85F9-B9039DB0B85D}"/>
              </a:ext>
            </a:extLst>
          </p:cNvPr>
          <p:cNvSpPr>
            <a:spLocks noGrp="1"/>
          </p:cNvSpPr>
          <p:nvPr>
            <p:ph type="sldNum" sz="quarter" idx="13"/>
          </p:nvPr>
        </p:nvSpPr>
        <p:spPr/>
        <p:txBody>
          <a:bodyPr/>
          <a:lstStyle/>
          <a:p>
            <a:fld id="{3FA27E8C-1FE8-9843-A47B-9490F8A0C55F}" type="slidenum">
              <a:rPr lang="ru-RU" smtClean="0"/>
              <a:t>10</a:t>
            </a:fld>
            <a:endParaRPr lang="ru-RU"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8DF4281-6492-47D2-9E07-0E231E253E5B}"/>
                  </a:ext>
                </a:extLst>
              </p:cNvPr>
              <p:cNvSpPr txBox="1"/>
              <p:nvPr/>
            </p:nvSpPr>
            <p:spPr>
              <a:xfrm>
                <a:off x="101600" y="4587680"/>
                <a:ext cx="11699742" cy="1386405"/>
              </a:xfrm>
              <a:prstGeom prst="rect">
                <a:avLst/>
              </a:prstGeom>
              <a:solidFill>
                <a:srgbClr val="FC6256"/>
              </a:solidFill>
              <a:ln w="5715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m:t>
                      </m:r>
                      <m:f>
                        <m:fPr>
                          <m:ctrlPr>
                            <a:rPr lang="ru-RU" sz="4400" i="1" smtClean="0">
                              <a:ln>
                                <a:noFill/>
                              </a:ln>
                              <a:solidFill>
                                <a:srgbClr val="0070C0"/>
                              </a:solidFill>
                              <a:latin typeface="Cambria Math" panose="02040503050406030204" pitchFamily="18" charset="0"/>
                            </a:rPr>
                          </m:ctrlPr>
                        </m:fPr>
                        <m:num>
                          <m:r>
                            <a:rPr lang="en-US" sz="4400" b="0" i="1" smtClean="0">
                              <a:ln>
                                <a:noFill/>
                              </a:ln>
                              <a:solidFill>
                                <a:srgbClr val="0070C0"/>
                              </a:solidFill>
                              <a:latin typeface="Cambria Math" panose="02040503050406030204" pitchFamily="18" charset="0"/>
                            </a:rPr>
                            <m:t>𝐸</m:t>
                          </m:r>
                          <m:r>
                            <a:rPr lang="en-US" sz="4400" b="0" i="1" baseline="-25000" smtClean="0">
                              <a:ln>
                                <a:noFill/>
                              </a:ln>
                              <a:solidFill>
                                <a:srgbClr val="0070C0"/>
                              </a:solidFill>
                              <a:latin typeface="Cambria Math" panose="02040503050406030204" pitchFamily="18" charset="0"/>
                            </a:rPr>
                            <m:t>𝑖𝑛𝑑</m:t>
                          </m:r>
                        </m:num>
                        <m:den>
                          <m:r>
                            <a:rPr lang="en-US" sz="4400" b="0" i="1" smtClean="0">
                              <a:ln>
                                <a:noFill/>
                              </a:ln>
                              <a:solidFill>
                                <a:srgbClr val="0070C0"/>
                              </a:solidFill>
                              <a:latin typeface="Cambria Math" panose="02040503050406030204" pitchFamily="18" charset="0"/>
                            </a:rPr>
                            <m:t>𝑄</m:t>
                          </m:r>
                        </m:den>
                      </m:f>
                      <m:r>
                        <a:rPr lang="en-US" sz="4400" b="0" i="1" smtClean="0">
                          <a:latin typeface="Cambria Math" panose="02040503050406030204" pitchFamily="18" charset="0"/>
                          <a:ea typeface="Cambria Math" panose="02040503050406030204" pitchFamily="18" charset="0"/>
                        </a:rPr>
                        <m:t>)</m:t>
                      </m:r>
                      <m:r>
                        <a:rPr lang="ru-RU"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𝑄</m:t>
                      </m:r>
                      <m:r>
                        <a:rPr lang="en-US" sz="4400" b="0" i="1" baseline="30000" smtClean="0">
                          <a:latin typeface="Cambria Math" panose="02040503050406030204" pitchFamily="18" charset="0"/>
                          <a:ea typeface="Cambria Math" panose="02040503050406030204" pitchFamily="18" charset="0"/>
                        </a:rPr>
                        <m:t>2</m:t>
                      </m:r>
                      <m:r>
                        <a:rPr lang="en-US" sz="4400" b="0" i="1" smtClean="0">
                          <a:latin typeface="Cambria Math" panose="02040503050406030204" pitchFamily="18" charset="0"/>
                          <a:ea typeface="Cambria Math" panose="02040503050406030204" pitchFamily="18" charset="0"/>
                        </a:rPr>
                        <m:t>+(</m:t>
                      </m:r>
                      <m:r>
                        <a:rPr lang="en-US" sz="4400" b="0" i="1" smtClean="0">
                          <a:ln>
                            <a:solidFill>
                              <a:srgbClr val="7030A0"/>
                            </a:solidFill>
                          </a:ln>
                          <a:solidFill>
                            <a:srgbClr val="7030A0"/>
                          </a:solidFill>
                          <a:latin typeface="Cambria Math" panose="02040503050406030204" pitchFamily="18" charset="0"/>
                          <a:ea typeface="Cambria Math" panose="02040503050406030204" pitchFamily="18" charset="0"/>
                        </a:rPr>
                        <m:t>𝐸</m:t>
                      </m:r>
                      <m:r>
                        <a:rPr lang="en-US" sz="4400" b="0" i="1" baseline="-25000" smtClean="0">
                          <a:ln>
                            <a:solidFill>
                              <a:srgbClr val="7030A0"/>
                            </a:solidFill>
                          </a:ln>
                          <a:solidFill>
                            <a:srgbClr val="7030A0"/>
                          </a:solidFill>
                          <a:latin typeface="Cambria Math" panose="02040503050406030204" pitchFamily="18" charset="0"/>
                          <a:ea typeface="Cambria Math" panose="02040503050406030204" pitchFamily="18" charset="0"/>
                        </a:rPr>
                        <m:t>𝑝𝑙𝑎𝑡</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𝑄</m:t>
                      </m:r>
                      <m:r>
                        <a:rPr lang="en-US" sz="4400" b="0" i="1" smtClean="0">
                          <a:latin typeface="Cambria Math" panose="02040503050406030204" pitchFamily="18" charset="0"/>
                          <a:ea typeface="Cambria Math" panose="02040503050406030204" pitchFamily="18" charset="0"/>
                        </a:rPr>
                        <m:t>−</m:t>
                      </m:r>
                      <m:d>
                        <m:dPr>
                          <m:ctrlPr>
                            <a:rPr lang="en-US" sz="4400" b="0" i="1" smtClean="0">
                              <a:latin typeface="Cambria Math" panose="02040503050406030204" pitchFamily="18" charset="0"/>
                              <a:ea typeface="Cambria Math" panose="02040503050406030204" pitchFamily="18" charset="0"/>
                            </a:rPr>
                          </m:ctrlPr>
                        </m:dPr>
                        <m:e>
                          <m:func>
                            <m:funcPr>
                              <m:ctrlPr>
                                <a:rPr lang="en-US" sz="4400" i="1">
                                  <a:latin typeface="Cambria Math" panose="02040503050406030204" pitchFamily="18" charset="0"/>
                                  <a:ea typeface="Cambria Math" panose="02040503050406030204" pitchFamily="18" charset="0"/>
                                </a:rPr>
                              </m:ctrlPr>
                            </m:funcPr>
                            <m:fName>
                              <m:r>
                                <m:rPr>
                                  <m:sty m:val="p"/>
                                </m:rPr>
                                <a:rPr lang="en-US" sz="4400">
                                  <a:latin typeface="Cambria Math" panose="02040503050406030204" pitchFamily="18" charset="0"/>
                                  <a:ea typeface="Cambria Math" panose="02040503050406030204" pitchFamily="18" charset="0"/>
                                </a:rPr>
                                <m:t>tg</m:t>
                              </m:r>
                            </m:fName>
                            <m:e>
                              <m:d>
                                <m:dPr>
                                  <m:ctrlPr>
                                    <a:rPr lang="en-US" sz="4400" i="1">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ea typeface="Cambria Math" panose="02040503050406030204" pitchFamily="18" charset="0"/>
                                    </a:rPr>
                                    <m:t>𝛼</m:t>
                                  </m:r>
                                </m:e>
                              </m:d>
                            </m:e>
                          </m:func>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𝑚𝑔</m:t>
                          </m:r>
                        </m:e>
                      </m:d>
                      <m:r>
                        <a:rPr lang="en-US" sz="4400" b="0" i="1" smtClean="0">
                          <a:latin typeface="Cambria Math" panose="02040503050406030204" pitchFamily="18" charset="0"/>
                          <a:ea typeface="Cambria Math" panose="02040503050406030204" pitchFamily="18" charset="0"/>
                        </a:rPr>
                        <m:t>=0 </m:t>
                      </m:r>
                    </m:oMath>
                  </m:oMathPara>
                </a14:m>
                <a:endParaRPr lang="ru-RU" sz="2400" baseline="30000" dirty="0"/>
              </a:p>
            </p:txBody>
          </p:sp>
        </mc:Choice>
        <mc:Fallback xmlns="">
          <p:sp>
            <p:nvSpPr>
              <p:cNvPr id="22" name="TextBox 21">
                <a:extLst>
                  <a:ext uri="{FF2B5EF4-FFF2-40B4-BE49-F238E27FC236}">
                    <a16:creationId xmlns:a16="http://schemas.microsoft.com/office/drawing/2014/main" id="{C8DF4281-6492-47D2-9E07-0E231E253E5B}"/>
                  </a:ext>
                </a:extLst>
              </p:cNvPr>
              <p:cNvSpPr txBox="1">
                <a:spLocks noRot="1" noChangeAspect="1" noMove="1" noResize="1" noEditPoints="1" noAdjustHandles="1" noChangeArrowheads="1" noChangeShapeType="1" noTextEdit="1"/>
              </p:cNvSpPr>
              <p:nvPr/>
            </p:nvSpPr>
            <p:spPr>
              <a:xfrm>
                <a:off x="101600" y="4587680"/>
                <a:ext cx="11699742" cy="1386405"/>
              </a:xfrm>
              <a:prstGeom prst="rect">
                <a:avLst/>
              </a:prstGeom>
              <a:blipFill>
                <a:blip r:embed="rId3"/>
                <a:stretch>
                  <a:fillRect/>
                </a:stretch>
              </a:blipFill>
              <a:ln w="57150">
                <a:solidFill>
                  <a:schemeClr val="tx1"/>
                </a:solidFill>
              </a:ln>
            </p:spPr>
            <p:txBody>
              <a:bodyPr/>
              <a:lstStyle/>
              <a:p>
                <a:r>
                  <a:rPr lang="ru-RU">
                    <a:noFill/>
                  </a:rPr>
                  <a:t> </a:t>
                </a:r>
              </a:p>
            </p:txBody>
          </p:sp>
        </mc:Fallback>
      </mc:AlternateContent>
      <p:grpSp>
        <p:nvGrpSpPr>
          <p:cNvPr id="8" name="Группа 7">
            <a:extLst>
              <a:ext uri="{FF2B5EF4-FFF2-40B4-BE49-F238E27FC236}">
                <a16:creationId xmlns:a16="http://schemas.microsoft.com/office/drawing/2014/main" id="{D9D99784-E3C4-43A6-9547-3EFB52D5D88D}"/>
              </a:ext>
            </a:extLst>
          </p:cNvPr>
          <p:cNvGrpSpPr/>
          <p:nvPr/>
        </p:nvGrpSpPr>
        <p:grpSpPr>
          <a:xfrm>
            <a:off x="884185" y="1929364"/>
            <a:ext cx="894080" cy="837550"/>
            <a:chOff x="1136851" y="2001520"/>
            <a:chExt cx="894080" cy="837550"/>
          </a:xfrm>
        </p:grpSpPr>
        <p:sp>
          <p:nvSpPr>
            <p:cNvPr id="7" name="Овал 6">
              <a:extLst>
                <a:ext uri="{FF2B5EF4-FFF2-40B4-BE49-F238E27FC236}">
                  <a16:creationId xmlns:a16="http://schemas.microsoft.com/office/drawing/2014/main" id="{419220B1-54A9-4214-8F94-E994AE3CECDE}"/>
                </a:ext>
              </a:extLst>
            </p:cNvPr>
            <p:cNvSpPr/>
            <p:nvPr/>
          </p:nvSpPr>
          <p:spPr>
            <a:xfrm>
              <a:off x="1136851" y="2001520"/>
              <a:ext cx="894080" cy="83755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Овал 8">
              <a:extLst>
                <a:ext uri="{FF2B5EF4-FFF2-40B4-BE49-F238E27FC236}">
                  <a16:creationId xmlns:a16="http://schemas.microsoft.com/office/drawing/2014/main" id="{829FE1A9-FD74-4A07-9092-58F9393B6700}"/>
                </a:ext>
              </a:extLst>
            </p:cNvPr>
            <p:cNvSpPr/>
            <p:nvPr/>
          </p:nvSpPr>
          <p:spPr>
            <a:xfrm>
              <a:off x="1583891" y="2391847"/>
              <a:ext cx="324051" cy="31939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5E1781-4912-4EF1-B73E-1BF7F9221AD7}"/>
                  </a:ext>
                </a:extLst>
              </p:cNvPr>
              <p:cNvSpPr txBox="1"/>
              <p:nvPr/>
            </p:nvSpPr>
            <p:spPr>
              <a:xfrm>
                <a:off x="1530149" y="2430316"/>
                <a:ext cx="2967589" cy="11356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ru-RU" sz="2800" i="1" smtClean="0">
                              <a:latin typeface="Cambria Math" panose="02040503050406030204" pitchFamily="18" charset="0"/>
                            </a:rPr>
                          </m:ctrlPr>
                        </m:naryPr>
                        <m:sub/>
                        <m:sup/>
                        <m:e>
                          <m:r>
                            <a:rPr lang="en-US" sz="2800" b="0" i="1" smtClean="0">
                              <a:latin typeface="Cambria Math" panose="02040503050406030204" pitchFamily="18" charset="0"/>
                            </a:rPr>
                            <m:t>𝐹</m:t>
                          </m:r>
                          <m:r>
                            <a:rPr lang="en-US" sz="2800" b="0" i="1" baseline="-25000" smtClean="0">
                              <a:latin typeface="Cambria Math" panose="02040503050406030204" pitchFamily="18" charset="0"/>
                            </a:rPr>
                            <m:t>𝑒𝑙𝑒𝑐𝑡𝑟𝑖𝑐𝑖𝑡𝑦</m:t>
                          </m:r>
                        </m:e>
                      </m:nary>
                    </m:oMath>
                  </m:oMathPara>
                </a14:m>
                <a:endParaRPr lang="ru-RU" sz="2800" dirty="0"/>
              </a:p>
            </p:txBody>
          </p:sp>
        </mc:Choice>
        <mc:Fallback xmlns="">
          <p:sp>
            <p:nvSpPr>
              <p:cNvPr id="17" name="TextBox 16">
                <a:extLst>
                  <a:ext uri="{FF2B5EF4-FFF2-40B4-BE49-F238E27FC236}">
                    <a16:creationId xmlns:a16="http://schemas.microsoft.com/office/drawing/2014/main" id="{E75E1781-4912-4EF1-B73E-1BF7F9221AD7}"/>
                  </a:ext>
                </a:extLst>
              </p:cNvPr>
              <p:cNvSpPr txBox="1">
                <a:spLocks noRot="1" noChangeAspect="1" noMove="1" noResize="1" noEditPoints="1" noAdjustHandles="1" noChangeArrowheads="1" noChangeShapeType="1" noTextEdit="1"/>
              </p:cNvSpPr>
              <p:nvPr/>
            </p:nvSpPr>
            <p:spPr>
              <a:xfrm>
                <a:off x="1530149" y="2430316"/>
                <a:ext cx="2967589" cy="1135696"/>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17F66C3-D7F0-4093-8B9C-D4BAA789A040}"/>
                  </a:ext>
                </a:extLst>
              </p:cNvPr>
              <p:cNvSpPr txBox="1"/>
              <p:nvPr/>
            </p:nvSpPr>
            <p:spPr>
              <a:xfrm>
                <a:off x="639671" y="1097414"/>
                <a:ext cx="1178298" cy="513282"/>
              </a:xfrm>
              <a:prstGeom prst="rect">
                <a:avLst/>
              </a:prstGeom>
              <a:noFill/>
            </p:spPr>
            <p:txBody>
              <a:bodyPr wrap="square">
                <a:spAutoFit/>
              </a:bodyPr>
              <a:lstStyle/>
              <a:p>
                <a14:m>
                  <m:oMath xmlns:m="http://schemas.openxmlformats.org/officeDocument/2006/math">
                    <m:r>
                      <a:rPr lang="en-US" sz="2800" b="0" i="1" smtClean="0">
                        <a:latin typeface="Cambria Math" panose="02040503050406030204" pitchFamily="18" charset="0"/>
                      </a:rPr>
                      <m:t>𝑇</m:t>
                    </m:r>
                  </m:oMath>
                </a14:m>
                <a:r>
                  <a:rPr lang="en-US" sz="2800" baseline="-25000" dirty="0"/>
                  <a:t>tension</a:t>
                </a:r>
                <a:endParaRPr lang="ru-RU" sz="2800" baseline="-25000" dirty="0"/>
              </a:p>
            </p:txBody>
          </p:sp>
        </mc:Choice>
        <mc:Fallback xmlns="">
          <p:sp>
            <p:nvSpPr>
              <p:cNvPr id="18" name="TextBox 17">
                <a:extLst>
                  <a:ext uri="{FF2B5EF4-FFF2-40B4-BE49-F238E27FC236}">
                    <a16:creationId xmlns:a16="http://schemas.microsoft.com/office/drawing/2014/main" id="{617F66C3-D7F0-4093-8B9C-D4BAA789A040}"/>
                  </a:ext>
                </a:extLst>
              </p:cNvPr>
              <p:cNvSpPr txBox="1">
                <a:spLocks noRot="1" noChangeAspect="1" noMove="1" noResize="1" noEditPoints="1" noAdjustHandles="1" noChangeArrowheads="1" noChangeShapeType="1" noTextEdit="1"/>
              </p:cNvSpPr>
              <p:nvPr/>
            </p:nvSpPr>
            <p:spPr>
              <a:xfrm>
                <a:off x="639671" y="1097414"/>
                <a:ext cx="1178298" cy="513282"/>
              </a:xfrm>
              <a:prstGeom prst="rect">
                <a:avLst/>
              </a:prstGeom>
              <a:blipFill>
                <a:blip r:embed="rId5"/>
                <a:stretch>
                  <a:fillRect b="-3214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94A9153-319D-424C-B3D8-72BC6575A695}"/>
                  </a:ext>
                </a:extLst>
              </p:cNvPr>
              <p:cNvSpPr txBox="1"/>
              <p:nvPr/>
            </p:nvSpPr>
            <p:spPr>
              <a:xfrm>
                <a:off x="101600" y="3016113"/>
                <a:ext cx="97348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𝐹</m:t>
                      </m:r>
                      <m:r>
                        <m:rPr>
                          <m:sty m:val="p"/>
                        </m:rPr>
                        <a:rPr lang="en-US" sz="2800" b="0" i="0" baseline="-25000" smtClean="0">
                          <a:latin typeface="Cambria Math" panose="02040503050406030204" pitchFamily="18" charset="0"/>
                        </a:rPr>
                        <m:t>gravity</m:t>
                      </m:r>
                    </m:oMath>
                  </m:oMathPara>
                </a14:m>
                <a:endParaRPr lang="ru-RU" sz="2800" baseline="-25000" dirty="0"/>
              </a:p>
            </p:txBody>
          </p:sp>
        </mc:Choice>
        <mc:Fallback xmlns="">
          <p:sp>
            <p:nvSpPr>
              <p:cNvPr id="24" name="TextBox 23">
                <a:extLst>
                  <a:ext uri="{FF2B5EF4-FFF2-40B4-BE49-F238E27FC236}">
                    <a16:creationId xmlns:a16="http://schemas.microsoft.com/office/drawing/2014/main" id="{894A9153-319D-424C-B3D8-72BC6575A695}"/>
                  </a:ext>
                </a:extLst>
              </p:cNvPr>
              <p:cNvSpPr txBox="1">
                <a:spLocks noRot="1" noChangeAspect="1" noMove="1" noResize="1" noEditPoints="1" noAdjustHandles="1" noChangeArrowheads="1" noChangeShapeType="1" noTextEdit="1"/>
              </p:cNvSpPr>
              <p:nvPr/>
            </p:nvSpPr>
            <p:spPr>
              <a:xfrm>
                <a:off x="101600" y="3016113"/>
                <a:ext cx="973487" cy="523220"/>
              </a:xfrm>
              <a:prstGeom prst="rect">
                <a:avLst/>
              </a:prstGeom>
              <a:blipFill>
                <a:blip r:embed="rId6"/>
                <a:stretch>
                  <a:fillRect r="-5660"/>
                </a:stretch>
              </a:blipFill>
            </p:spPr>
            <p:txBody>
              <a:bodyPr/>
              <a:lstStyle/>
              <a:p>
                <a:r>
                  <a:rPr lang="ru-RU">
                    <a:noFill/>
                  </a:rPr>
                  <a:t> </a:t>
                </a:r>
              </a:p>
            </p:txBody>
          </p:sp>
        </mc:Fallback>
      </mc:AlternateContent>
      <p:cxnSp>
        <p:nvCxnSpPr>
          <p:cNvPr id="26" name="Прямая соединительная линия 25">
            <a:extLst>
              <a:ext uri="{FF2B5EF4-FFF2-40B4-BE49-F238E27FC236}">
                <a16:creationId xmlns:a16="http://schemas.microsoft.com/office/drawing/2014/main" id="{9B950CDD-FED7-4470-85D6-C4B92E3708D6}"/>
              </a:ext>
            </a:extLst>
          </p:cNvPr>
          <p:cNvCxnSpPr/>
          <p:nvPr/>
        </p:nvCxnSpPr>
        <p:spPr>
          <a:xfrm>
            <a:off x="2179585" y="700004"/>
            <a:ext cx="0" cy="114808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CD378E2-C107-4D1E-98EB-524BC25F20C4}"/>
                  </a:ext>
                </a:extLst>
              </p:cNvPr>
              <p:cNvSpPr txBox="1"/>
              <p:nvPr/>
            </p:nvSpPr>
            <p:spPr>
              <a:xfrm>
                <a:off x="1538303" y="1130266"/>
                <a:ext cx="903171" cy="5734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𝛼</m:t>
                      </m:r>
                    </m:oMath>
                  </m:oMathPara>
                </a14:m>
                <a:endParaRPr lang="ru-RU" sz="3200" baseline="-25000" dirty="0"/>
              </a:p>
            </p:txBody>
          </p:sp>
        </mc:Choice>
        <mc:Fallback xmlns="">
          <p:sp>
            <p:nvSpPr>
              <p:cNvPr id="28" name="TextBox 27">
                <a:extLst>
                  <a:ext uri="{FF2B5EF4-FFF2-40B4-BE49-F238E27FC236}">
                    <a16:creationId xmlns:a16="http://schemas.microsoft.com/office/drawing/2014/main" id="{FCD378E2-C107-4D1E-98EB-524BC25F20C4}"/>
                  </a:ext>
                </a:extLst>
              </p:cNvPr>
              <p:cNvSpPr txBox="1">
                <a:spLocks noRot="1" noChangeAspect="1" noMove="1" noResize="1" noEditPoints="1" noAdjustHandles="1" noChangeArrowheads="1" noChangeShapeType="1" noTextEdit="1"/>
              </p:cNvSpPr>
              <p:nvPr/>
            </p:nvSpPr>
            <p:spPr>
              <a:xfrm>
                <a:off x="1538303" y="1130266"/>
                <a:ext cx="903171" cy="573427"/>
              </a:xfrm>
              <a:prstGeom prst="rect">
                <a:avLst/>
              </a:prstGeom>
              <a:blipFill>
                <a:blip r:embed="rId7"/>
                <a:stretch>
                  <a:fillRect/>
                </a:stretch>
              </a:blipFill>
            </p:spPr>
            <p:txBody>
              <a:bodyPr/>
              <a:lstStyle/>
              <a:p>
                <a:r>
                  <a:rPr lang="ru-RU">
                    <a:noFill/>
                  </a:rPr>
                  <a:t> </a:t>
                </a:r>
              </a:p>
            </p:txBody>
          </p:sp>
        </mc:Fallback>
      </mc:AlternateContent>
      <p:graphicFrame>
        <p:nvGraphicFramePr>
          <p:cNvPr id="3" name="Объект 2">
            <a:extLst>
              <a:ext uri="{FF2B5EF4-FFF2-40B4-BE49-F238E27FC236}">
                <a16:creationId xmlns:a16="http://schemas.microsoft.com/office/drawing/2014/main" id="{922AE598-A8E4-463E-903F-F1ED6BFDB539}"/>
              </a:ext>
            </a:extLst>
          </p:cNvPr>
          <p:cNvGraphicFramePr>
            <a:graphicFrameLocks noChangeAspect="1"/>
          </p:cNvGraphicFramePr>
          <p:nvPr>
            <p:extLst>
              <p:ext uri="{D42A27DB-BD31-4B8C-83A1-F6EECF244321}">
                <p14:modId xmlns:p14="http://schemas.microsoft.com/office/powerpoint/2010/main" val="873545123"/>
              </p:ext>
            </p:extLst>
          </p:nvPr>
        </p:nvGraphicFramePr>
        <p:xfrm>
          <a:off x="4350905" y="606220"/>
          <a:ext cx="6008917" cy="5190087"/>
        </p:xfrm>
        <a:graphic>
          <a:graphicData uri="http://schemas.openxmlformats.org/presentationml/2006/ole">
            <mc:AlternateContent xmlns:mc="http://schemas.openxmlformats.org/markup-compatibility/2006">
              <mc:Choice xmlns:v="urn:schemas-microsoft-com:vml" Requires="v">
                <p:oleObj spid="_x0000_s21561" r:id="rId8" imgW="3820320" imgH="3300480" progId="">
                  <p:embed/>
                </p:oleObj>
              </mc:Choice>
              <mc:Fallback>
                <p:oleObj r:id="rId8" imgW="3820320" imgH="3300480" progId="">
                  <p:embed/>
                  <p:pic>
                    <p:nvPicPr>
                      <p:cNvPr id="0" name=""/>
                      <p:cNvPicPr/>
                      <p:nvPr/>
                    </p:nvPicPr>
                    <p:blipFill>
                      <a:blip r:embed="rId9"/>
                      <a:stretch>
                        <a:fillRect/>
                      </a:stretch>
                    </p:blipFill>
                    <p:spPr>
                      <a:xfrm>
                        <a:off x="4350905" y="606220"/>
                        <a:ext cx="6008917" cy="5190087"/>
                      </a:xfrm>
                      <a:prstGeom prst="rect">
                        <a:avLst/>
                      </a:prstGeom>
                    </p:spPr>
                  </p:pic>
                </p:oleObj>
              </mc:Fallback>
            </mc:AlternateContent>
          </a:graphicData>
        </a:graphic>
      </p:graphicFrame>
      <p:sp>
        <p:nvSpPr>
          <p:cNvPr id="20" name="TextBox 19">
            <a:extLst>
              <a:ext uri="{FF2B5EF4-FFF2-40B4-BE49-F238E27FC236}">
                <a16:creationId xmlns:a16="http://schemas.microsoft.com/office/drawing/2014/main" id="{E5FA0897-9D13-475C-A501-9E9F514F3A9B}"/>
              </a:ext>
            </a:extLst>
          </p:cNvPr>
          <p:cNvSpPr txBox="1"/>
          <p:nvPr/>
        </p:nvSpPr>
        <p:spPr>
          <a:xfrm>
            <a:off x="8601115" y="893241"/>
            <a:ext cx="1166153" cy="400110"/>
          </a:xfrm>
          <a:prstGeom prst="rect">
            <a:avLst/>
          </a:prstGeom>
          <a:solidFill>
            <a:schemeClr val="bg1"/>
          </a:solidFill>
          <a:ln>
            <a:solidFill>
              <a:schemeClr val="tx1"/>
            </a:solidFill>
          </a:ln>
        </p:spPr>
        <p:txBody>
          <a:bodyPr wrap="square" rtlCol="0">
            <a:spAutoFit/>
          </a:bodyPr>
          <a:lstStyle/>
          <a:p>
            <a:r>
              <a:rPr lang="en-US" sz="1000" dirty="0"/>
              <a:t>First model</a:t>
            </a:r>
          </a:p>
          <a:p>
            <a:r>
              <a:rPr lang="en-US" sz="1000" dirty="0"/>
              <a:t>Refined model</a:t>
            </a:r>
            <a:endParaRPr lang="ru-RU" sz="1000" dirty="0"/>
          </a:p>
        </p:txBody>
      </p:sp>
      <p:sp>
        <p:nvSpPr>
          <p:cNvPr id="4" name="TextBox 3">
            <a:extLst>
              <a:ext uri="{FF2B5EF4-FFF2-40B4-BE49-F238E27FC236}">
                <a16:creationId xmlns:a16="http://schemas.microsoft.com/office/drawing/2014/main" id="{B1047798-CB48-40D0-AA7E-C5ADF43683DF}"/>
              </a:ext>
            </a:extLst>
          </p:cNvPr>
          <p:cNvSpPr txBox="1"/>
          <p:nvPr/>
        </p:nvSpPr>
        <p:spPr>
          <a:xfrm rot="16200000">
            <a:off x="4639438" y="2438969"/>
            <a:ext cx="226944" cy="307777"/>
          </a:xfrm>
          <a:prstGeom prst="rect">
            <a:avLst/>
          </a:prstGeom>
          <a:solidFill>
            <a:srgbClr val="D5EDBB"/>
          </a:solidFill>
        </p:spPr>
        <p:txBody>
          <a:bodyPr wrap="square" rtlCol="0">
            <a:spAutoFit/>
          </a:bodyPr>
          <a:lstStyle/>
          <a:p>
            <a:pPr algn="ctr"/>
            <a:r>
              <a:rPr lang="en-US" sz="1400" dirty="0"/>
              <a:t>C</a:t>
            </a:r>
            <a:endParaRPr lang="ru-RU" sz="1400" dirty="0"/>
          </a:p>
        </p:txBody>
      </p:sp>
    </p:spTree>
    <p:extLst>
      <p:ext uri="{BB962C8B-B14F-4D97-AF65-F5344CB8AC3E}">
        <p14:creationId xmlns:p14="http://schemas.microsoft.com/office/powerpoint/2010/main" val="2547216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551883F-E5BA-43AA-B320-B16987E65A04}"/>
              </a:ext>
            </a:extLst>
          </p:cNvPr>
          <p:cNvSpPr>
            <a:spLocks noGrp="1"/>
          </p:cNvSpPr>
          <p:nvPr>
            <p:ph type="body" sz="quarter" idx="11"/>
          </p:nvPr>
        </p:nvSpPr>
        <p:spPr/>
        <p:txBody>
          <a:bodyPr>
            <a:normAutofit fontScale="92500" lnSpcReduction="10000"/>
          </a:bodyPr>
          <a:lstStyle/>
          <a:p>
            <a:r>
              <a:rPr lang="en-US" sz="3600" dirty="0"/>
              <a:t>Summary</a:t>
            </a:r>
            <a:endParaRPr lang="ru-RU" sz="3600" dirty="0"/>
          </a:p>
        </p:txBody>
      </p:sp>
      <p:sp>
        <p:nvSpPr>
          <p:cNvPr id="2" name="Номер слайда 1">
            <a:extLst>
              <a:ext uri="{FF2B5EF4-FFF2-40B4-BE49-F238E27FC236}">
                <a16:creationId xmlns:a16="http://schemas.microsoft.com/office/drawing/2014/main" id="{B0E9990B-DE17-4E6A-BF78-15C13C53C547}"/>
              </a:ext>
            </a:extLst>
          </p:cNvPr>
          <p:cNvSpPr>
            <a:spLocks noGrp="1"/>
          </p:cNvSpPr>
          <p:nvPr>
            <p:ph type="sldNum" sz="quarter" idx="13"/>
          </p:nvPr>
        </p:nvSpPr>
        <p:spPr/>
        <p:txBody>
          <a:bodyPr/>
          <a:lstStyle/>
          <a:p>
            <a:fld id="{9551FB45-4074-413D-AD14-1F1EAAB01FEA}" type="slidenum">
              <a:rPr lang="ru-RU" smtClean="0"/>
              <a:t>11</a:t>
            </a:fld>
            <a:endParaRPr lang="ru-RU"/>
          </a:p>
        </p:txBody>
      </p:sp>
      <p:grpSp>
        <p:nvGrpSpPr>
          <p:cNvPr id="6" name="Группа 5">
            <a:extLst>
              <a:ext uri="{FF2B5EF4-FFF2-40B4-BE49-F238E27FC236}">
                <a16:creationId xmlns:a16="http://schemas.microsoft.com/office/drawing/2014/main" id="{84F13F3F-EBA7-4D52-86D6-EC64BE2F8C3B}"/>
              </a:ext>
            </a:extLst>
          </p:cNvPr>
          <p:cNvGrpSpPr/>
          <p:nvPr/>
        </p:nvGrpSpPr>
        <p:grpSpPr>
          <a:xfrm>
            <a:off x="8632511" y="881955"/>
            <a:ext cx="3312100" cy="5375329"/>
            <a:chOff x="739272" y="878541"/>
            <a:chExt cx="3312100" cy="5592597"/>
          </a:xfrm>
        </p:grpSpPr>
        <p:sp>
          <p:nvSpPr>
            <p:cNvPr id="26" name="Прямоугольник 25">
              <a:extLst>
                <a:ext uri="{FF2B5EF4-FFF2-40B4-BE49-F238E27FC236}">
                  <a16:creationId xmlns:a16="http://schemas.microsoft.com/office/drawing/2014/main" id="{EAD05D40-7119-48F2-8422-A8C89970E8F0}"/>
                </a:ext>
              </a:extLst>
            </p:cNvPr>
            <p:cNvSpPr/>
            <p:nvPr/>
          </p:nvSpPr>
          <p:spPr>
            <a:xfrm>
              <a:off x="739272" y="878541"/>
              <a:ext cx="3281381" cy="5592597"/>
            </a:xfrm>
            <a:prstGeom prst="rect">
              <a:avLst/>
            </a:prstGeom>
            <a:solidFill>
              <a:srgbClr val="19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9" name="TextBox 28">
              <a:extLst>
                <a:ext uri="{FF2B5EF4-FFF2-40B4-BE49-F238E27FC236}">
                  <a16:creationId xmlns:a16="http://schemas.microsoft.com/office/drawing/2014/main" id="{2FCA7C73-E2E7-4F8D-A227-B9A50A357578}"/>
                </a:ext>
              </a:extLst>
            </p:cNvPr>
            <p:cNvSpPr txBox="1"/>
            <p:nvPr/>
          </p:nvSpPr>
          <p:spPr>
            <a:xfrm>
              <a:off x="739272" y="1052437"/>
              <a:ext cx="2038091" cy="523220"/>
            </a:xfrm>
            <a:prstGeom prst="rect">
              <a:avLst/>
            </a:prstGeom>
            <a:noFill/>
          </p:spPr>
          <p:txBody>
            <a:bodyPr wrap="square" rtlCol="0">
              <a:spAutoFit/>
            </a:bodyPr>
            <a:lstStyle/>
            <a:p>
              <a:r>
                <a:rPr lang="ru-RU" sz="2800" dirty="0"/>
                <a:t>3</a:t>
              </a:r>
              <a:r>
                <a:rPr lang="en-US" sz="2800" dirty="0"/>
                <a:t>)</a:t>
              </a:r>
              <a:endParaRPr lang="ru-RU" sz="3200" dirty="0"/>
            </a:p>
          </p:txBody>
        </p:sp>
        <p:sp>
          <p:nvSpPr>
            <p:cNvPr id="33" name="TextBox 32">
              <a:extLst>
                <a:ext uri="{FF2B5EF4-FFF2-40B4-BE49-F238E27FC236}">
                  <a16:creationId xmlns:a16="http://schemas.microsoft.com/office/drawing/2014/main" id="{D379DA8D-B82A-4DB0-800A-C7CBA7807903}"/>
                </a:ext>
              </a:extLst>
            </p:cNvPr>
            <p:cNvSpPr txBox="1"/>
            <p:nvPr/>
          </p:nvSpPr>
          <p:spPr>
            <a:xfrm>
              <a:off x="769991" y="1568929"/>
              <a:ext cx="3281381" cy="1056716"/>
            </a:xfrm>
            <a:prstGeom prst="rect">
              <a:avLst/>
            </a:prstGeom>
            <a:noFill/>
          </p:spPr>
          <p:txBody>
            <a:bodyPr wrap="square" rtlCol="0">
              <a:spAutoFit/>
            </a:bodyPr>
            <a:lstStyle/>
            <a:p>
              <a:r>
                <a:rPr lang="en-US" sz="2000" dirty="0"/>
                <a:t>Calculating charge from potentials of sphere, plates and distances between them</a:t>
              </a:r>
            </a:p>
          </p:txBody>
        </p:sp>
        <p:grpSp>
          <p:nvGrpSpPr>
            <p:cNvPr id="36" name="Группа 35">
              <a:extLst>
                <a:ext uri="{FF2B5EF4-FFF2-40B4-BE49-F238E27FC236}">
                  <a16:creationId xmlns:a16="http://schemas.microsoft.com/office/drawing/2014/main" id="{3184772A-FF13-4B0A-8DE0-81A1FD6D15A2}"/>
                </a:ext>
              </a:extLst>
            </p:cNvPr>
            <p:cNvGrpSpPr/>
            <p:nvPr/>
          </p:nvGrpSpPr>
          <p:grpSpPr>
            <a:xfrm>
              <a:off x="1021807" y="3222581"/>
              <a:ext cx="2171848" cy="2412319"/>
              <a:chOff x="3444087" y="586923"/>
              <a:chExt cx="4381432" cy="5960639"/>
            </a:xfrm>
          </p:grpSpPr>
          <p:cxnSp>
            <p:nvCxnSpPr>
              <p:cNvPr id="37" name="Прямая соединительная линия 36">
                <a:extLst>
                  <a:ext uri="{FF2B5EF4-FFF2-40B4-BE49-F238E27FC236}">
                    <a16:creationId xmlns:a16="http://schemas.microsoft.com/office/drawing/2014/main" id="{A717E08F-1E72-456C-80B8-BA6627DC68DA}"/>
                  </a:ext>
                </a:extLst>
              </p:cNvPr>
              <p:cNvCxnSpPr>
                <a:cxnSpLocks/>
              </p:cNvCxnSpPr>
              <p:nvPr/>
            </p:nvCxnSpPr>
            <p:spPr>
              <a:xfrm>
                <a:off x="5303309" y="5255216"/>
                <a:ext cx="20201" cy="1292346"/>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sp>
            <p:nvSpPr>
              <p:cNvPr id="38" name="Овал 37">
                <a:extLst>
                  <a:ext uri="{FF2B5EF4-FFF2-40B4-BE49-F238E27FC236}">
                    <a16:creationId xmlns:a16="http://schemas.microsoft.com/office/drawing/2014/main" id="{E0E0315D-44D3-452E-B246-25B0973EF7B3}"/>
                  </a:ext>
                </a:extLst>
              </p:cNvPr>
              <p:cNvSpPr/>
              <p:nvPr/>
            </p:nvSpPr>
            <p:spPr>
              <a:xfrm>
                <a:off x="3489697" y="4522553"/>
                <a:ext cx="3667624" cy="1301631"/>
              </a:xfrm>
              <a:prstGeom prst="ellipse">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9" name="Прямая соединительная линия 38">
                <a:extLst>
                  <a:ext uri="{FF2B5EF4-FFF2-40B4-BE49-F238E27FC236}">
                    <a16:creationId xmlns:a16="http://schemas.microsoft.com/office/drawing/2014/main" id="{F71DFD37-C9C4-4E9C-8327-93E1CDB8505D}"/>
                  </a:ext>
                </a:extLst>
              </p:cNvPr>
              <p:cNvCxnSpPr>
                <a:cxnSpLocks/>
              </p:cNvCxnSpPr>
              <p:nvPr/>
            </p:nvCxnSpPr>
            <p:spPr>
              <a:xfrm>
                <a:off x="5252489" y="1822152"/>
                <a:ext cx="50820" cy="3351216"/>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40" name="Прямая со стрелкой 39">
                <a:extLst>
                  <a:ext uri="{FF2B5EF4-FFF2-40B4-BE49-F238E27FC236}">
                    <a16:creationId xmlns:a16="http://schemas.microsoft.com/office/drawing/2014/main" id="{4AE57238-F5EB-4A83-BD9B-6D2C9DB3A78A}"/>
                  </a:ext>
                </a:extLst>
              </p:cNvPr>
              <p:cNvCxnSpPr>
                <a:cxnSpLocks/>
              </p:cNvCxnSpPr>
              <p:nvPr/>
            </p:nvCxnSpPr>
            <p:spPr>
              <a:xfrm>
                <a:off x="5252489" y="2421291"/>
                <a:ext cx="23614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Прямая соединительная линия 40">
                <a:extLst>
                  <a:ext uri="{FF2B5EF4-FFF2-40B4-BE49-F238E27FC236}">
                    <a16:creationId xmlns:a16="http://schemas.microsoft.com/office/drawing/2014/main" id="{1389129B-7A3A-4F44-8ED6-22D942597A44}"/>
                  </a:ext>
                </a:extLst>
              </p:cNvPr>
              <p:cNvCxnSpPr>
                <a:cxnSpLocks/>
              </p:cNvCxnSpPr>
              <p:nvPr/>
            </p:nvCxnSpPr>
            <p:spPr>
              <a:xfrm flipH="1">
                <a:off x="4373599" y="2421291"/>
                <a:ext cx="878890" cy="1090474"/>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sp>
            <p:nvSpPr>
              <p:cNvPr id="42" name="Дуга 41">
                <a:extLst>
                  <a:ext uri="{FF2B5EF4-FFF2-40B4-BE49-F238E27FC236}">
                    <a16:creationId xmlns:a16="http://schemas.microsoft.com/office/drawing/2014/main" id="{ECC00497-0B92-4BAA-AE31-D65FF9D0B690}"/>
                  </a:ext>
                </a:extLst>
              </p:cNvPr>
              <p:cNvSpPr/>
              <p:nvPr/>
            </p:nvSpPr>
            <p:spPr>
              <a:xfrm rot="6456544">
                <a:off x="4035026" y="647605"/>
                <a:ext cx="2351879" cy="2230515"/>
              </a:xfrm>
              <a:prstGeom prst="arc">
                <a:avLst>
                  <a:gd name="adj1" fmla="val 17224903"/>
                  <a:gd name="adj2" fmla="val 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3" name="Овал 42">
                <a:extLst>
                  <a:ext uri="{FF2B5EF4-FFF2-40B4-BE49-F238E27FC236}">
                    <a16:creationId xmlns:a16="http://schemas.microsoft.com/office/drawing/2014/main" id="{AB42E198-A7B4-47B5-B690-3355AE7FB07C}"/>
                  </a:ext>
                </a:extLst>
              </p:cNvPr>
              <p:cNvSpPr/>
              <p:nvPr/>
            </p:nvSpPr>
            <p:spPr>
              <a:xfrm>
                <a:off x="5256927" y="6263842"/>
                <a:ext cx="133165" cy="12428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TextBox 43">
                <a:extLst>
                  <a:ext uri="{FF2B5EF4-FFF2-40B4-BE49-F238E27FC236}">
                    <a16:creationId xmlns:a16="http://schemas.microsoft.com/office/drawing/2014/main" id="{C739AEE6-9777-487A-A231-87E77E8001E3}"/>
                  </a:ext>
                </a:extLst>
              </p:cNvPr>
              <p:cNvSpPr txBox="1"/>
              <p:nvPr/>
            </p:nvSpPr>
            <p:spPr>
              <a:xfrm>
                <a:off x="5382219" y="5843102"/>
                <a:ext cx="1099149" cy="584775"/>
              </a:xfrm>
              <a:prstGeom prst="rect">
                <a:avLst/>
              </a:prstGeom>
              <a:noFill/>
            </p:spPr>
            <p:txBody>
              <a:bodyPr wrap="square" rtlCol="0">
                <a:spAutoFit/>
              </a:bodyPr>
              <a:lstStyle/>
              <a:p>
                <a:r>
                  <a:rPr lang="en-US" sz="3200" dirty="0"/>
                  <a:t>O</a:t>
                </a:r>
                <a:endParaRPr lang="ru-RU" sz="3200" dirty="0"/>
              </a:p>
            </p:txBody>
          </p:sp>
          <p:sp>
            <p:nvSpPr>
              <p:cNvPr id="47" name="TextBox 46">
                <a:extLst>
                  <a:ext uri="{FF2B5EF4-FFF2-40B4-BE49-F238E27FC236}">
                    <a16:creationId xmlns:a16="http://schemas.microsoft.com/office/drawing/2014/main" id="{23AAB329-40B0-4557-962B-225E25126A43}"/>
                  </a:ext>
                </a:extLst>
              </p:cNvPr>
              <p:cNvSpPr txBox="1"/>
              <p:nvPr/>
            </p:nvSpPr>
            <p:spPr>
              <a:xfrm>
                <a:off x="6265753" y="2242714"/>
                <a:ext cx="1099149" cy="584774"/>
              </a:xfrm>
              <a:prstGeom prst="rect">
                <a:avLst/>
              </a:prstGeom>
              <a:noFill/>
            </p:spPr>
            <p:txBody>
              <a:bodyPr wrap="square" rtlCol="0">
                <a:spAutoFit/>
              </a:bodyPr>
              <a:lstStyle/>
              <a:p>
                <a:r>
                  <a:rPr lang="en-US" sz="3200" dirty="0"/>
                  <a:t>M</a:t>
                </a:r>
                <a:endParaRPr lang="ru-RU" sz="3200" dirty="0"/>
              </a:p>
            </p:txBody>
          </p:sp>
          <p:sp>
            <p:nvSpPr>
              <p:cNvPr id="48" name="Овал 47">
                <a:extLst>
                  <a:ext uri="{FF2B5EF4-FFF2-40B4-BE49-F238E27FC236}">
                    <a16:creationId xmlns:a16="http://schemas.microsoft.com/office/drawing/2014/main" id="{284FE363-A2C7-4F99-BD86-6EA7AE451C38}"/>
                  </a:ext>
                </a:extLst>
              </p:cNvPr>
              <p:cNvSpPr/>
              <p:nvPr/>
            </p:nvSpPr>
            <p:spPr>
              <a:xfrm>
                <a:off x="6644602" y="2350271"/>
                <a:ext cx="133165" cy="12428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TextBox 48">
                <a:extLst>
                  <a:ext uri="{FF2B5EF4-FFF2-40B4-BE49-F238E27FC236}">
                    <a16:creationId xmlns:a16="http://schemas.microsoft.com/office/drawing/2014/main" id="{AE1E6563-6B22-4768-85D0-101438D53F9A}"/>
                  </a:ext>
                </a:extLst>
              </p:cNvPr>
              <p:cNvSpPr txBox="1"/>
              <p:nvPr/>
            </p:nvSpPr>
            <p:spPr>
              <a:xfrm>
                <a:off x="7148899" y="2350270"/>
                <a:ext cx="676620" cy="1749127"/>
              </a:xfrm>
              <a:prstGeom prst="rect">
                <a:avLst/>
              </a:prstGeom>
              <a:noFill/>
            </p:spPr>
            <p:txBody>
              <a:bodyPr wrap="square" rtlCol="0">
                <a:spAutoFit/>
              </a:bodyPr>
              <a:lstStyle/>
              <a:p>
                <a:r>
                  <a:rPr lang="en-US" sz="4000" dirty="0">
                    <a:solidFill>
                      <a:srgbClr val="4472C4"/>
                    </a:solidFill>
                  </a:rPr>
                  <a:t>y</a:t>
                </a:r>
                <a:endParaRPr lang="ru-RU" sz="4000" dirty="0">
                  <a:solidFill>
                    <a:srgbClr val="4472C4"/>
                  </a:solidFill>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EAD6D09-0A63-4467-B0B3-95195E73600E}"/>
                      </a:ext>
                    </a:extLst>
                  </p:cNvPr>
                  <p:cNvSpPr txBox="1"/>
                  <p:nvPr/>
                </p:nvSpPr>
                <p:spPr>
                  <a:xfrm>
                    <a:off x="5427927" y="2351597"/>
                    <a:ext cx="1099149" cy="707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ru-RU" sz="4000" i="1" smtClean="0">
                              <a:solidFill>
                                <a:srgbClr val="00B0F0"/>
                              </a:solidFill>
                              <a:latin typeface="Cambria Math" panose="02040503050406030204" pitchFamily="18" charset="0"/>
                              <a:ea typeface="Cambria Math" panose="02040503050406030204" pitchFamily="18" charset="0"/>
                            </a:rPr>
                            <m:t>𝛼</m:t>
                          </m:r>
                        </m:oMath>
                      </m:oMathPara>
                    </a14:m>
                    <a:endParaRPr lang="ru-RU" sz="4000" dirty="0">
                      <a:solidFill>
                        <a:srgbClr val="00B0F0"/>
                      </a:solidFill>
                    </a:endParaRPr>
                  </a:p>
                </p:txBody>
              </p:sp>
            </mc:Choice>
            <mc:Fallback xmlns="">
              <p:sp>
                <p:nvSpPr>
                  <p:cNvPr id="23" name="TextBox 22">
                    <a:extLst>
                      <a:ext uri="{FF2B5EF4-FFF2-40B4-BE49-F238E27FC236}">
                        <a16:creationId xmlns:a16="http://schemas.microsoft.com/office/drawing/2014/main" id="{E51232D9-4759-441C-AD93-762639D13045}"/>
                      </a:ext>
                    </a:extLst>
                  </p:cNvPr>
                  <p:cNvSpPr txBox="1">
                    <a:spLocks noRot="1" noChangeAspect="1" noMove="1" noResize="1" noEditPoints="1" noAdjustHandles="1" noChangeArrowheads="1" noChangeShapeType="1" noTextEdit="1"/>
                  </p:cNvSpPr>
                  <p:nvPr/>
                </p:nvSpPr>
                <p:spPr>
                  <a:xfrm>
                    <a:off x="5427927" y="2351597"/>
                    <a:ext cx="1099149" cy="707885"/>
                  </a:xfrm>
                  <a:prstGeom prst="rect">
                    <a:avLst/>
                  </a:prstGeom>
                  <a:blipFill>
                    <a:blip r:embed="rId6"/>
                    <a:stretch>
                      <a:fillRect b="-82979"/>
                    </a:stretch>
                  </a:blipFill>
                </p:spPr>
                <p:txBody>
                  <a:bodyPr/>
                  <a:lstStyle/>
                  <a:p>
                    <a:r>
                      <a:rPr lang="ru-RU">
                        <a:noFill/>
                      </a:rPr>
                      <a:t> </a:t>
                    </a:r>
                  </a:p>
                </p:txBody>
              </p:sp>
            </mc:Fallback>
          </mc:AlternateContent>
          <p:sp>
            <p:nvSpPr>
              <p:cNvPr id="51" name="Овал 50">
                <a:extLst>
                  <a:ext uri="{FF2B5EF4-FFF2-40B4-BE49-F238E27FC236}">
                    <a16:creationId xmlns:a16="http://schemas.microsoft.com/office/drawing/2014/main" id="{85C26B2A-44F9-421C-8CF0-67041CF9225E}"/>
                  </a:ext>
                </a:extLst>
              </p:cNvPr>
              <p:cNvSpPr/>
              <p:nvPr/>
            </p:nvSpPr>
            <p:spPr>
              <a:xfrm>
                <a:off x="3444087" y="899657"/>
                <a:ext cx="3667624" cy="1301631"/>
              </a:xfrm>
              <a:prstGeom prst="ellipse">
                <a:avLst/>
              </a:prstGeom>
              <a:solidFill>
                <a:srgbClr val="7F7F7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53" name="Прямая соединительная линия 52">
                <a:extLst>
                  <a:ext uri="{FF2B5EF4-FFF2-40B4-BE49-F238E27FC236}">
                    <a16:creationId xmlns:a16="http://schemas.microsoft.com/office/drawing/2014/main" id="{1C0747EE-CF95-402C-B409-8F70223815C2}"/>
                  </a:ext>
                </a:extLst>
              </p:cNvPr>
              <p:cNvCxnSpPr>
                <a:cxnSpLocks/>
              </p:cNvCxnSpPr>
              <p:nvPr/>
            </p:nvCxnSpPr>
            <p:spPr>
              <a:xfrm>
                <a:off x="5238456" y="811198"/>
                <a:ext cx="14033" cy="850714"/>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sp>
            <p:nvSpPr>
              <p:cNvPr id="54" name="Овал 53">
                <a:extLst>
                  <a:ext uri="{FF2B5EF4-FFF2-40B4-BE49-F238E27FC236}">
                    <a16:creationId xmlns:a16="http://schemas.microsoft.com/office/drawing/2014/main" id="{C0DBA0B7-9F74-4A7C-8105-5CD3AB2D1637}"/>
                  </a:ext>
                </a:extLst>
              </p:cNvPr>
              <p:cNvSpPr/>
              <p:nvPr/>
            </p:nvSpPr>
            <p:spPr>
              <a:xfrm>
                <a:off x="5051930" y="3495934"/>
                <a:ext cx="498478" cy="64513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grpSp>
        <p:nvGrpSpPr>
          <p:cNvPr id="5" name="Группа 4">
            <a:extLst>
              <a:ext uri="{FF2B5EF4-FFF2-40B4-BE49-F238E27FC236}">
                <a16:creationId xmlns:a16="http://schemas.microsoft.com/office/drawing/2014/main" id="{938E8FAD-C292-4B33-A31C-8E41C3B328E0}"/>
              </a:ext>
            </a:extLst>
          </p:cNvPr>
          <p:cNvGrpSpPr/>
          <p:nvPr/>
        </p:nvGrpSpPr>
        <p:grpSpPr>
          <a:xfrm>
            <a:off x="4472045" y="869205"/>
            <a:ext cx="4076037" cy="5388080"/>
            <a:chOff x="4205024" y="1101965"/>
            <a:chExt cx="4076037" cy="5592597"/>
          </a:xfrm>
        </p:grpSpPr>
        <p:grpSp>
          <p:nvGrpSpPr>
            <p:cNvPr id="4" name="Группа 3">
              <a:extLst>
                <a:ext uri="{FF2B5EF4-FFF2-40B4-BE49-F238E27FC236}">
                  <a16:creationId xmlns:a16="http://schemas.microsoft.com/office/drawing/2014/main" id="{10188BBE-950F-4A88-8B29-DEC4BBBD17CD}"/>
                </a:ext>
              </a:extLst>
            </p:cNvPr>
            <p:cNvGrpSpPr/>
            <p:nvPr/>
          </p:nvGrpSpPr>
          <p:grpSpPr>
            <a:xfrm>
              <a:off x="4205024" y="1101965"/>
              <a:ext cx="3773091" cy="5592597"/>
              <a:chOff x="4205024" y="1101965"/>
              <a:chExt cx="3773091" cy="5592597"/>
            </a:xfrm>
          </p:grpSpPr>
          <p:sp>
            <p:nvSpPr>
              <p:cNvPr id="30" name="Прямоугольник 29">
                <a:extLst>
                  <a:ext uri="{FF2B5EF4-FFF2-40B4-BE49-F238E27FC236}">
                    <a16:creationId xmlns:a16="http://schemas.microsoft.com/office/drawing/2014/main" id="{CF8281EB-B9A1-4EE8-903C-2166D85334B2}"/>
                  </a:ext>
                </a:extLst>
              </p:cNvPr>
              <p:cNvSpPr/>
              <p:nvPr/>
            </p:nvSpPr>
            <p:spPr>
              <a:xfrm>
                <a:off x="4205024" y="1101965"/>
                <a:ext cx="3535804" cy="559259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TextBox 34">
                <a:extLst>
                  <a:ext uri="{FF2B5EF4-FFF2-40B4-BE49-F238E27FC236}">
                    <a16:creationId xmlns:a16="http://schemas.microsoft.com/office/drawing/2014/main" id="{8318A7EF-DADE-4F2E-A28D-85119E2A73E8}"/>
                  </a:ext>
                </a:extLst>
              </p:cNvPr>
              <p:cNvSpPr txBox="1"/>
              <p:nvPr/>
            </p:nvSpPr>
            <p:spPr>
              <a:xfrm>
                <a:off x="4325387" y="1971212"/>
                <a:ext cx="3173506" cy="400110"/>
              </a:xfrm>
              <a:prstGeom prst="rect">
                <a:avLst/>
              </a:prstGeom>
              <a:noFill/>
            </p:spPr>
            <p:txBody>
              <a:bodyPr wrap="square" rtlCol="0">
                <a:spAutoFit/>
              </a:bodyPr>
              <a:lstStyle/>
              <a:p>
                <a:r>
                  <a:rPr lang="en-US" sz="2000" dirty="0"/>
                  <a:t>Calculating charge from NSL</a:t>
                </a:r>
                <a:endParaRPr lang="ru-RU" sz="2000" dirty="0"/>
              </a:p>
            </p:txBody>
          </p:sp>
          <p:grpSp>
            <p:nvGrpSpPr>
              <p:cNvPr id="55" name="Группа 54">
                <a:extLst>
                  <a:ext uri="{FF2B5EF4-FFF2-40B4-BE49-F238E27FC236}">
                    <a16:creationId xmlns:a16="http://schemas.microsoft.com/office/drawing/2014/main" id="{2DCDAC3C-94A7-4950-BC40-76790C765756}"/>
                  </a:ext>
                </a:extLst>
              </p:cNvPr>
              <p:cNvGrpSpPr/>
              <p:nvPr/>
            </p:nvGrpSpPr>
            <p:grpSpPr>
              <a:xfrm>
                <a:off x="4325387" y="2957956"/>
                <a:ext cx="3652728" cy="2743185"/>
                <a:chOff x="6358822" y="2233444"/>
                <a:chExt cx="5081655" cy="4375827"/>
              </a:xfrm>
            </p:grpSpPr>
            <p:cxnSp>
              <p:nvCxnSpPr>
                <p:cNvPr id="56" name="Прямая соединительная линия 55">
                  <a:extLst>
                    <a:ext uri="{FF2B5EF4-FFF2-40B4-BE49-F238E27FC236}">
                      <a16:creationId xmlns:a16="http://schemas.microsoft.com/office/drawing/2014/main" id="{30D885CA-42DA-4A33-81C5-1DF8385BC24F}"/>
                    </a:ext>
                  </a:extLst>
                </p:cNvPr>
                <p:cNvCxnSpPr>
                  <a:cxnSpLocks/>
                </p:cNvCxnSpPr>
                <p:nvPr/>
              </p:nvCxnSpPr>
              <p:spPr>
                <a:xfrm flipV="1">
                  <a:off x="8117612" y="2233444"/>
                  <a:ext cx="664998" cy="2088583"/>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57" name="Прямоугольник 56">
                  <a:extLst>
                    <a:ext uri="{FF2B5EF4-FFF2-40B4-BE49-F238E27FC236}">
                      <a16:creationId xmlns:a16="http://schemas.microsoft.com/office/drawing/2014/main" id="{B37679B3-75F4-4E01-A845-E29FB2441AFB}"/>
                    </a:ext>
                  </a:extLst>
                </p:cNvPr>
                <p:cNvSpPr/>
                <p:nvPr/>
              </p:nvSpPr>
              <p:spPr>
                <a:xfrm>
                  <a:off x="6358822" y="3408985"/>
                  <a:ext cx="1844702" cy="3200286"/>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8" name="Овал 57">
                  <a:extLst>
                    <a:ext uri="{FF2B5EF4-FFF2-40B4-BE49-F238E27FC236}">
                      <a16:creationId xmlns:a16="http://schemas.microsoft.com/office/drawing/2014/main" id="{93B40E6B-7B63-47DB-8FE6-B3E3FDC64968}"/>
                    </a:ext>
                  </a:extLst>
                </p:cNvPr>
                <p:cNvSpPr/>
                <p:nvPr/>
              </p:nvSpPr>
              <p:spPr>
                <a:xfrm>
                  <a:off x="7850938" y="4373226"/>
                  <a:ext cx="266674" cy="34684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59" name="Прямая соединительная линия 58">
                  <a:extLst>
                    <a:ext uri="{FF2B5EF4-FFF2-40B4-BE49-F238E27FC236}">
                      <a16:creationId xmlns:a16="http://schemas.microsoft.com/office/drawing/2014/main" id="{92BEB360-57A5-48DC-8CF3-FDE66951A396}"/>
                    </a:ext>
                  </a:extLst>
                </p:cNvPr>
                <p:cNvCxnSpPr>
                  <a:cxnSpLocks/>
                </p:cNvCxnSpPr>
                <p:nvPr/>
              </p:nvCxnSpPr>
              <p:spPr>
                <a:xfrm>
                  <a:off x="8803631" y="2233444"/>
                  <a:ext cx="23483" cy="110664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Прямая со стрелкой 59">
                  <a:extLst>
                    <a:ext uri="{FF2B5EF4-FFF2-40B4-BE49-F238E27FC236}">
                      <a16:creationId xmlns:a16="http://schemas.microsoft.com/office/drawing/2014/main" id="{BB011FB6-BAB0-460B-A2F6-9679A8D3CE2B}"/>
                    </a:ext>
                  </a:extLst>
                </p:cNvPr>
                <p:cNvCxnSpPr/>
                <p:nvPr/>
              </p:nvCxnSpPr>
              <p:spPr>
                <a:xfrm>
                  <a:off x="8157754" y="4546646"/>
                  <a:ext cx="762002" cy="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61" name="Прямая со стрелкой 60">
                  <a:extLst>
                    <a:ext uri="{FF2B5EF4-FFF2-40B4-BE49-F238E27FC236}">
                      <a16:creationId xmlns:a16="http://schemas.microsoft.com/office/drawing/2014/main" id="{AD88CF03-F086-4404-8D52-1700D973E505}"/>
                    </a:ext>
                  </a:extLst>
                </p:cNvPr>
                <p:cNvCxnSpPr>
                  <a:cxnSpLocks/>
                </p:cNvCxnSpPr>
                <p:nvPr/>
              </p:nvCxnSpPr>
              <p:spPr>
                <a:xfrm>
                  <a:off x="7978565" y="4783715"/>
                  <a:ext cx="12220" cy="64577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62" name="Прямая со стрелкой 61">
                  <a:extLst>
                    <a:ext uri="{FF2B5EF4-FFF2-40B4-BE49-F238E27FC236}">
                      <a16:creationId xmlns:a16="http://schemas.microsoft.com/office/drawing/2014/main" id="{70B5EACB-00F2-4C02-BAB6-F04022D8E384}"/>
                    </a:ext>
                  </a:extLst>
                </p:cNvPr>
                <p:cNvCxnSpPr>
                  <a:cxnSpLocks/>
                </p:cNvCxnSpPr>
                <p:nvPr/>
              </p:nvCxnSpPr>
              <p:spPr>
                <a:xfrm flipV="1">
                  <a:off x="8057822" y="3711587"/>
                  <a:ext cx="199864" cy="61591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63" name="Прямоугольник 62">
                  <a:extLst>
                    <a:ext uri="{FF2B5EF4-FFF2-40B4-BE49-F238E27FC236}">
                      <a16:creationId xmlns:a16="http://schemas.microsoft.com/office/drawing/2014/main" id="{5286A0D6-274C-4FF0-ACE4-1EC1D2E99115}"/>
                    </a:ext>
                  </a:extLst>
                </p:cNvPr>
                <p:cNvSpPr/>
                <p:nvPr/>
              </p:nvSpPr>
              <p:spPr>
                <a:xfrm>
                  <a:off x="8890936" y="3241449"/>
                  <a:ext cx="1844702" cy="3308015"/>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TextBox 63">
                  <a:extLst>
                    <a:ext uri="{FF2B5EF4-FFF2-40B4-BE49-F238E27FC236}">
                      <a16:creationId xmlns:a16="http://schemas.microsoft.com/office/drawing/2014/main" id="{93D87D44-DFDA-463B-9C52-B0A1089C57B5}"/>
                    </a:ext>
                  </a:extLst>
                </p:cNvPr>
                <p:cNvSpPr txBox="1"/>
                <p:nvPr/>
              </p:nvSpPr>
              <p:spPr>
                <a:xfrm>
                  <a:off x="6599408" y="5230573"/>
                  <a:ext cx="3370387" cy="834621"/>
                </a:xfrm>
                <a:prstGeom prst="rect">
                  <a:avLst/>
                </a:prstGeom>
                <a:noFill/>
              </p:spPr>
              <p:txBody>
                <a:bodyPr wrap="square" rtlCol="0">
                  <a:spAutoFit/>
                </a:bodyPr>
                <a:lstStyle/>
                <a:p>
                  <a:r>
                    <a:rPr lang="en-US" sz="2800" dirty="0"/>
                    <a:t>F</a:t>
                  </a:r>
                  <a:r>
                    <a:rPr lang="en-US" sz="3200" baseline="-25000" dirty="0"/>
                    <a:t>gravity</a:t>
                  </a:r>
                  <a:endParaRPr lang="ru-RU" sz="2800" baseline="-25000" dirty="0"/>
                </a:p>
              </p:txBody>
            </p:sp>
            <p:sp>
              <p:nvSpPr>
                <p:cNvPr id="65" name="TextBox 64">
                  <a:extLst>
                    <a:ext uri="{FF2B5EF4-FFF2-40B4-BE49-F238E27FC236}">
                      <a16:creationId xmlns:a16="http://schemas.microsoft.com/office/drawing/2014/main" id="{B6066C5C-482C-4608-A895-B9E81A839DB5}"/>
                    </a:ext>
                  </a:extLst>
                </p:cNvPr>
                <p:cNvSpPr txBox="1"/>
                <p:nvPr/>
              </p:nvSpPr>
              <p:spPr>
                <a:xfrm>
                  <a:off x="6517095" y="3451687"/>
                  <a:ext cx="1955884" cy="834621"/>
                </a:xfrm>
                <a:prstGeom prst="rect">
                  <a:avLst/>
                </a:prstGeom>
                <a:noFill/>
              </p:spPr>
              <p:txBody>
                <a:bodyPr wrap="square" rtlCol="0">
                  <a:spAutoFit/>
                </a:bodyPr>
                <a:lstStyle/>
                <a:p>
                  <a:r>
                    <a:rPr lang="en-US" sz="2800" dirty="0"/>
                    <a:t>T</a:t>
                  </a:r>
                  <a:r>
                    <a:rPr lang="en-US" sz="2800" baseline="-25000" dirty="0"/>
                    <a:t>tension</a:t>
                  </a:r>
                  <a:endParaRPr lang="ru-RU" sz="2800" baseline="-25000" dirty="0"/>
                </a:p>
              </p:txBody>
            </p:sp>
            <p:sp>
              <p:nvSpPr>
                <p:cNvPr id="66" name="TextBox 65">
                  <a:extLst>
                    <a:ext uri="{FF2B5EF4-FFF2-40B4-BE49-F238E27FC236}">
                      <a16:creationId xmlns:a16="http://schemas.microsoft.com/office/drawing/2014/main" id="{4C2F4409-82E1-43A8-BC07-27AA17EC968D}"/>
                    </a:ext>
                  </a:extLst>
                </p:cNvPr>
                <p:cNvSpPr txBox="1"/>
                <p:nvPr/>
              </p:nvSpPr>
              <p:spPr>
                <a:xfrm>
                  <a:off x="9060664" y="4182542"/>
                  <a:ext cx="2379813" cy="834621"/>
                </a:xfrm>
                <a:prstGeom prst="rect">
                  <a:avLst/>
                </a:prstGeom>
                <a:noFill/>
              </p:spPr>
              <p:txBody>
                <a:bodyPr wrap="square" rtlCol="0">
                  <a:spAutoFit/>
                </a:bodyPr>
                <a:lstStyle/>
                <a:p>
                  <a:r>
                    <a:rPr lang="en-US" sz="2800" dirty="0"/>
                    <a:t>F</a:t>
                  </a:r>
                  <a:r>
                    <a:rPr lang="en-US" sz="3200" baseline="-25000" dirty="0"/>
                    <a:t>electricity</a:t>
                  </a:r>
                  <a:endParaRPr lang="ru-RU" sz="2800" baseline="-25000"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0EC8D89A-12E0-4441-860E-179B48512C2E}"/>
                        </a:ext>
                      </a:extLst>
                    </p:cNvPr>
                    <p:cNvSpPr txBox="1"/>
                    <p:nvPr/>
                  </p:nvSpPr>
                  <p:spPr>
                    <a:xfrm>
                      <a:off x="8416801" y="2832184"/>
                      <a:ext cx="323009" cy="5891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𝛼</m:t>
                            </m:r>
                          </m:oMath>
                        </m:oMathPara>
                      </a14:m>
                      <a:endParaRPr lang="ru-RU" dirty="0"/>
                    </a:p>
                  </p:txBody>
                </p:sp>
              </mc:Choice>
              <mc:Fallback xmlns="">
                <p:sp>
                  <p:nvSpPr>
                    <p:cNvPr id="67" name="TextBox 66">
                      <a:extLst>
                        <a:ext uri="{FF2B5EF4-FFF2-40B4-BE49-F238E27FC236}">
                          <a16:creationId xmlns:a16="http://schemas.microsoft.com/office/drawing/2014/main" id="{0EC8D89A-12E0-4441-860E-179B48512C2E}"/>
                        </a:ext>
                      </a:extLst>
                    </p:cNvPr>
                    <p:cNvSpPr txBox="1">
                      <a:spLocks noRot="1" noChangeAspect="1" noMove="1" noResize="1" noEditPoints="1" noAdjustHandles="1" noChangeArrowheads="1" noChangeShapeType="1" noTextEdit="1"/>
                    </p:cNvSpPr>
                    <p:nvPr/>
                  </p:nvSpPr>
                  <p:spPr>
                    <a:xfrm>
                      <a:off x="8416801" y="2832184"/>
                      <a:ext cx="323009" cy="589145"/>
                    </a:xfrm>
                    <a:prstGeom prst="rect">
                      <a:avLst/>
                    </a:prstGeom>
                    <a:blipFill>
                      <a:blip r:embed="rId7"/>
                      <a:stretch>
                        <a:fillRect r="-26316"/>
                      </a:stretch>
                    </a:blipFill>
                  </p:spPr>
                  <p:txBody>
                    <a:bodyPr/>
                    <a:lstStyle/>
                    <a:p>
                      <a:r>
                        <a:rPr lang="ru-RU">
                          <a:noFill/>
                        </a:rPr>
                        <a:t> </a:t>
                      </a:r>
                    </a:p>
                  </p:txBody>
                </p:sp>
              </mc:Fallback>
            </mc:AlternateContent>
          </p:grpSp>
        </p:grpSp>
        <p:sp>
          <p:nvSpPr>
            <p:cNvPr id="31" name="TextBox 30">
              <a:extLst>
                <a:ext uri="{FF2B5EF4-FFF2-40B4-BE49-F238E27FC236}">
                  <a16:creationId xmlns:a16="http://schemas.microsoft.com/office/drawing/2014/main" id="{0925C052-3212-4882-9984-2B403B312E58}"/>
                </a:ext>
              </a:extLst>
            </p:cNvPr>
            <p:cNvSpPr txBox="1"/>
            <p:nvPr/>
          </p:nvSpPr>
          <p:spPr>
            <a:xfrm>
              <a:off x="4236632" y="1269987"/>
              <a:ext cx="4044429" cy="523220"/>
            </a:xfrm>
            <a:prstGeom prst="rect">
              <a:avLst/>
            </a:prstGeom>
            <a:noFill/>
          </p:spPr>
          <p:txBody>
            <a:bodyPr wrap="square" rtlCol="0">
              <a:spAutoFit/>
            </a:bodyPr>
            <a:lstStyle/>
            <a:p>
              <a:r>
                <a:rPr lang="ru-RU" sz="2800" dirty="0"/>
                <a:t>2</a:t>
              </a:r>
              <a:r>
                <a:rPr lang="en-US" sz="2800" dirty="0"/>
                <a:t>)</a:t>
              </a:r>
              <a:endParaRPr lang="ru-RU" sz="2800" dirty="0"/>
            </a:p>
          </p:txBody>
        </p:sp>
      </p:grpSp>
      <p:grpSp>
        <p:nvGrpSpPr>
          <p:cNvPr id="3" name="Группа 2">
            <a:extLst>
              <a:ext uri="{FF2B5EF4-FFF2-40B4-BE49-F238E27FC236}">
                <a16:creationId xmlns:a16="http://schemas.microsoft.com/office/drawing/2014/main" id="{02344D47-C102-494B-AC78-D7808C47A384}"/>
              </a:ext>
            </a:extLst>
          </p:cNvPr>
          <p:cNvGrpSpPr/>
          <p:nvPr/>
        </p:nvGrpSpPr>
        <p:grpSpPr>
          <a:xfrm>
            <a:off x="365289" y="865445"/>
            <a:ext cx="3535804" cy="5388081"/>
            <a:chOff x="8023518" y="906073"/>
            <a:chExt cx="3535804" cy="5565065"/>
          </a:xfrm>
        </p:grpSpPr>
        <p:sp>
          <p:nvSpPr>
            <p:cNvPr id="68" name="Прямоугольник 67">
              <a:extLst>
                <a:ext uri="{FF2B5EF4-FFF2-40B4-BE49-F238E27FC236}">
                  <a16:creationId xmlns:a16="http://schemas.microsoft.com/office/drawing/2014/main" id="{460416A9-345E-45D0-923B-B9446C1C6F2A}"/>
                </a:ext>
              </a:extLst>
            </p:cNvPr>
            <p:cNvSpPr/>
            <p:nvPr/>
          </p:nvSpPr>
          <p:spPr>
            <a:xfrm>
              <a:off x="8023518" y="906073"/>
              <a:ext cx="3535804" cy="55650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9" name="TextBox 68">
              <a:extLst>
                <a:ext uri="{FF2B5EF4-FFF2-40B4-BE49-F238E27FC236}">
                  <a16:creationId xmlns:a16="http://schemas.microsoft.com/office/drawing/2014/main" id="{3A127A91-3ADC-40FF-94EB-A1F41820393B}"/>
                </a:ext>
              </a:extLst>
            </p:cNvPr>
            <p:cNvSpPr txBox="1"/>
            <p:nvPr/>
          </p:nvSpPr>
          <p:spPr>
            <a:xfrm>
              <a:off x="8036497" y="1078258"/>
              <a:ext cx="3429210" cy="523220"/>
            </a:xfrm>
            <a:prstGeom prst="rect">
              <a:avLst/>
            </a:prstGeom>
            <a:noFill/>
          </p:spPr>
          <p:txBody>
            <a:bodyPr wrap="square" rtlCol="0">
              <a:spAutoFit/>
            </a:bodyPr>
            <a:lstStyle/>
            <a:p>
              <a:r>
                <a:rPr lang="en-US" sz="2800" dirty="0"/>
                <a:t>1)</a:t>
              </a:r>
              <a:endParaRPr lang="ru-RU" sz="2800" dirty="0"/>
            </a:p>
          </p:txBody>
        </p:sp>
        <p:sp>
          <p:nvSpPr>
            <p:cNvPr id="70" name="TextBox 69">
              <a:extLst>
                <a:ext uri="{FF2B5EF4-FFF2-40B4-BE49-F238E27FC236}">
                  <a16:creationId xmlns:a16="http://schemas.microsoft.com/office/drawing/2014/main" id="{122F8B69-96AF-4498-AD43-3A9EDEAAE419}"/>
                </a:ext>
              </a:extLst>
            </p:cNvPr>
            <p:cNvSpPr txBox="1"/>
            <p:nvPr/>
          </p:nvSpPr>
          <p:spPr>
            <a:xfrm>
              <a:off x="8065124" y="1783660"/>
              <a:ext cx="3173506" cy="400110"/>
            </a:xfrm>
            <a:prstGeom prst="rect">
              <a:avLst/>
            </a:prstGeom>
            <a:noFill/>
          </p:spPr>
          <p:txBody>
            <a:bodyPr wrap="square" rtlCol="0">
              <a:spAutoFit/>
            </a:bodyPr>
            <a:lstStyle/>
            <a:p>
              <a:r>
                <a:rPr lang="en-US" sz="2000" dirty="0"/>
                <a:t>Doing an experiment</a:t>
              </a:r>
              <a:endParaRPr lang="ru-RU" sz="2000" dirty="0"/>
            </a:p>
          </p:txBody>
        </p:sp>
        <p:grpSp>
          <p:nvGrpSpPr>
            <p:cNvPr id="71" name="Группа 70">
              <a:extLst>
                <a:ext uri="{FF2B5EF4-FFF2-40B4-BE49-F238E27FC236}">
                  <a16:creationId xmlns:a16="http://schemas.microsoft.com/office/drawing/2014/main" id="{546AFAFC-2408-406C-B94F-A413AB8C25E5}"/>
                </a:ext>
              </a:extLst>
            </p:cNvPr>
            <p:cNvGrpSpPr/>
            <p:nvPr/>
          </p:nvGrpSpPr>
          <p:grpSpPr>
            <a:xfrm>
              <a:off x="8133684" y="3470708"/>
              <a:ext cx="3275654" cy="2673807"/>
              <a:chOff x="2540292" y="922118"/>
              <a:chExt cx="6764538" cy="5521667"/>
            </a:xfrm>
          </p:grpSpPr>
          <p:sp>
            <p:nvSpPr>
              <p:cNvPr id="72" name="Прямоугольник 71">
                <a:extLst>
                  <a:ext uri="{FF2B5EF4-FFF2-40B4-BE49-F238E27FC236}">
                    <a16:creationId xmlns:a16="http://schemas.microsoft.com/office/drawing/2014/main" id="{08AF8072-0ECE-4CCD-A665-9047AE3B3F2F}"/>
                  </a:ext>
                </a:extLst>
              </p:cNvPr>
              <p:cNvSpPr/>
              <p:nvPr/>
            </p:nvSpPr>
            <p:spPr>
              <a:xfrm>
                <a:off x="5384760" y="2618192"/>
                <a:ext cx="2883007" cy="3200286"/>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3" name="Прямая соединительная линия 72">
                <a:extLst>
                  <a:ext uri="{FF2B5EF4-FFF2-40B4-BE49-F238E27FC236}">
                    <a16:creationId xmlns:a16="http://schemas.microsoft.com/office/drawing/2014/main" id="{25FAEACA-ADCC-49F8-96B7-7733CDD8EF17}"/>
                  </a:ext>
                </a:extLst>
              </p:cNvPr>
              <p:cNvCxnSpPr/>
              <p:nvPr/>
            </p:nvCxnSpPr>
            <p:spPr>
              <a:xfrm flipV="1">
                <a:off x="5141142" y="1541059"/>
                <a:ext cx="423703" cy="2576512"/>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74" name="Прямоугольник 73">
                <a:extLst>
                  <a:ext uri="{FF2B5EF4-FFF2-40B4-BE49-F238E27FC236}">
                    <a16:creationId xmlns:a16="http://schemas.microsoft.com/office/drawing/2014/main" id="{C4F02326-49CF-4A63-9B87-1C628DD82290}"/>
                  </a:ext>
                </a:extLst>
              </p:cNvPr>
              <p:cNvSpPr/>
              <p:nvPr/>
            </p:nvSpPr>
            <p:spPr>
              <a:xfrm flipV="1">
                <a:off x="4256307" y="1403548"/>
                <a:ext cx="4222675" cy="183492"/>
              </a:xfrm>
              <a:prstGeom prst="rect">
                <a:avLst/>
              </a:prstGeom>
              <a:solidFill>
                <a:srgbClr val="D1B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5" name="Прямоугольник 19">
                <a:extLst>
                  <a:ext uri="{FF2B5EF4-FFF2-40B4-BE49-F238E27FC236}">
                    <a16:creationId xmlns:a16="http://schemas.microsoft.com/office/drawing/2014/main" id="{C2303394-CD47-4FA2-BFB7-96AC12E02815}"/>
                  </a:ext>
                </a:extLst>
              </p:cNvPr>
              <p:cNvSpPr/>
              <p:nvPr/>
            </p:nvSpPr>
            <p:spPr>
              <a:xfrm flipV="1">
                <a:off x="7901465" y="1284836"/>
                <a:ext cx="661271" cy="413385"/>
              </a:xfrm>
              <a:custGeom>
                <a:avLst/>
                <a:gdLst>
                  <a:gd name="connsiteX0" fmla="*/ 0 w 623171"/>
                  <a:gd name="connsiteY0" fmla="*/ 0 h 408188"/>
                  <a:gd name="connsiteX1" fmla="*/ 623171 w 623171"/>
                  <a:gd name="connsiteY1" fmla="*/ 0 h 408188"/>
                  <a:gd name="connsiteX2" fmla="*/ 623171 w 623171"/>
                  <a:gd name="connsiteY2" fmla="*/ 408188 h 408188"/>
                  <a:gd name="connsiteX3" fmla="*/ 0 w 623171"/>
                  <a:gd name="connsiteY3" fmla="*/ 408188 h 408188"/>
                  <a:gd name="connsiteX4" fmla="*/ 0 w 623171"/>
                  <a:gd name="connsiteY4" fmla="*/ 0 h 408188"/>
                  <a:gd name="connsiteX0" fmla="*/ 0 w 623171"/>
                  <a:gd name="connsiteY0" fmla="*/ 0 h 410244"/>
                  <a:gd name="connsiteX1" fmla="*/ 623171 w 623171"/>
                  <a:gd name="connsiteY1" fmla="*/ 0 h 410244"/>
                  <a:gd name="connsiteX2" fmla="*/ 623171 w 623171"/>
                  <a:gd name="connsiteY2" fmla="*/ 408188 h 410244"/>
                  <a:gd name="connsiteX3" fmla="*/ 153741 w 623171"/>
                  <a:gd name="connsiteY3" fmla="*/ 410244 h 410244"/>
                  <a:gd name="connsiteX4" fmla="*/ 0 w 623171"/>
                  <a:gd name="connsiteY4" fmla="*/ 408188 h 410244"/>
                  <a:gd name="connsiteX5" fmla="*/ 0 w 623171"/>
                  <a:gd name="connsiteY5" fmla="*/ 0 h 410244"/>
                  <a:gd name="connsiteX0" fmla="*/ 0 w 623171"/>
                  <a:gd name="connsiteY0" fmla="*/ 3141 h 413385"/>
                  <a:gd name="connsiteX1" fmla="*/ 140406 w 623171"/>
                  <a:gd name="connsiteY1" fmla="*/ 0 h 413385"/>
                  <a:gd name="connsiteX2" fmla="*/ 623171 w 623171"/>
                  <a:gd name="connsiteY2" fmla="*/ 3141 h 413385"/>
                  <a:gd name="connsiteX3" fmla="*/ 623171 w 623171"/>
                  <a:gd name="connsiteY3" fmla="*/ 411329 h 413385"/>
                  <a:gd name="connsiteX4" fmla="*/ 153741 w 623171"/>
                  <a:gd name="connsiteY4" fmla="*/ 413385 h 413385"/>
                  <a:gd name="connsiteX5" fmla="*/ 0 w 623171"/>
                  <a:gd name="connsiteY5" fmla="*/ 411329 h 413385"/>
                  <a:gd name="connsiteX6" fmla="*/ 0 w 623171"/>
                  <a:gd name="connsiteY6" fmla="*/ 3141 h 413385"/>
                  <a:gd name="connsiteX0" fmla="*/ 0 w 623171"/>
                  <a:gd name="connsiteY0" fmla="*/ 3141 h 413385"/>
                  <a:gd name="connsiteX1" fmla="*/ 176601 w 623171"/>
                  <a:gd name="connsiteY1" fmla="*/ 0 h 413385"/>
                  <a:gd name="connsiteX2" fmla="*/ 623171 w 623171"/>
                  <a:gd name="connsiteY2" fmla="*/ 3141 h 413385"/>
                  <a:gd name="connsiteX3" fmla="*/ 623171 w 623171"/>
                  <a:gd name="connsiteY3" fmla="*/ 411329 h 413385"/>
                  <a:gd name="connsiteX4" fmla="*/ 153741 w 623171"/>
                  <a:gd name="connsiteY4" fmla="*/ 413385 h 413385"/>
                  <a:gd name="connsiteX5" fmla="*/ 0 w 623171"/>
                  <a:gd name="connsiteY5" fmla="*/ 411329 h 413385"/>
                  <a:gd name="connsiteX6" fmla="*/ 0 w 623171"/>
                  <a:gd name="connsiteY6" fmla="*/ 3141 h 413385"/>
                  <a:gd name="connsiteX0" fmla="*/ 36195 w 623171"/>
                  <a:gd name="connsiteY0" fmla="*/ 52671 h 413385"/>
                  <a:gd name="connsiteX1" fmla="*/ 176601 w 623171"/>
                  <a:gd name="connsiteY1" fmla="*/ 0 h 413385"/>
                  <a:gd name="connsiteX2" fmla="*/ 623171 w 623171"/>
                  <a:gd name="connsiteY2" fmla="*/ 3141 h 413385"/>
                  <a:gd name="connsiteX3" fmla="*/ 623171 w 623171"/>
                  <a:gd name="connsiteY3" fmla="*/ 411329 h 413385"/>
                  <a:gd name="connsiteX4" fmla="*/ 153741 w 623171"/>
                  <a:gd name="connsiteY4" fmla="*/ 413385 h 413385"/>
                  <a:gd name="connsiteX5" fmla="*/ 0 w 623171"/>
                  <a:gd name="connsiteY5" fmla="*/ 411329 h 413385"/>
                  <a:gd name="connsiteX6" fmla="*/ 36195 w 623171"/>
                  <a:gd name="connsiteY6" fmla="*/ 52671 h 413385"/>
                  <a:gd name="connsiteX0" fmla="*/ 7620 w 594596"/>
                  <a:gd name="connsiteY0" fmla="*/ 52671 h 413385"/>
                  <a:gd name="connsiteX1" fmla="*/ 148026 w 594596"/>
                  <a:gd name="connsiteY1" fmla="*/ 0 h 413385"/>
                  <a:gd name="connsiteX2" fmla="*/ 594596 w 594596"/>
                  <a:gd name="connsiteY2" fmla="*/ 3141 h 413385"/>
                  <a:gd name="connsiteX3" fmla="*/ 594596 w 594596"/>
                  <a:gd name="connsiteY3" fmla="*/ 411329 h 413385"/>
                  <a:gd name="connsiteX4" fmla="*/ 125166 w 594596"/>
                  <a:gd name="connsiteY4" fmla="*/ 413385 h 413385"/>
                  <a:gd name="connsiteX5" fmla="*/ 0 w 594596"/>
                  <a:gd name="connsiteY5" fmla="*/ 348464 h 413385"/>
                  <a:gd name="connsiteX6" fmla="*/ 7620 w 594596"/>
                  <a:gd name="connsiteY6" fmla="*/ 52671 h 413385"/>
                  <a:gd name="connsiteX0" fmla="*/ 74295 w 661271"/>
                  <a:gd name="connsiteY0" fmla="*/ 52671 h 413385"/>
                  <a:gd name="connsiteX1" fmla="*/ 214701 w 661271"/>
                  <a:gd name="connsiteY1" fmla="*/ 0 h 413385"/>
                  <a:gd name="connsiteX2" fmla="*/ 661271 w 661271"/>
                  <a:gd name="connsiteY2" fmla="*/ 3141 h 413385"/>
                  <a:gd name="connsiteX3" fmla="*/ 661271 w 661271"/>
                  <a:gd name="connsiteY3" fmla="*/ 411329 h 413385"/>
                  <a:gd name="connsiteX4" fmla="*/ 191841 w 661271"/>
                  <a:gd name="connsiteY4" fmla="*/ 413385 h 413385"/>
                  <a:gd name="connsiteX5" fmla="*/ 0 w 661271"/>
                  <a:gd name="connsiteY5" fmla="*/ 297029 h 413385"/>
                  <a:gd name="connsiteX6" fmla="*/ 74295 w 661271"/>
                  <a:gd name="connsiteY6" fmla="*/ 52671 h 413385"/>
                  <a:gd name="connsiteX0" fmla="*/ 11430 w 661271"/>
                  <a:gd name="connsiteY0" fmla="*/ 96486 h 413385"/>
                  <a:gd name="connsiteX1" fmla="*/ 214701 w 661271"/>
                  <a:gd name="connsiteY1" fmla="*/ 0 h 413385"/>
                  <a:gd name="connsiteX2" fmla="*/ 661271 w 661271"/>
                  <a:gd name="connsiteY2" fmla="*/ 3141 h 413385"/>
                  <a:gd name="connsiteX3" fmla="*/ 661271 w 661271"/>
                  <a:gd name="connsiteY3" fmla="*/ 411329 h 413385"/>
                  <a:gd name="connsiteX4" fmla="*/ 191841 w 661271"/>
                  <a:gd name="connsiteY4" fmla="*/ 413385 h 413385"/>
                  <a:gd name="connsiteX5" fmla="*/ 0 w 661271"/>
                  <a:gd name="connsiteY5" fmla="*/ 297029 h 413385"/>
                  <a:gd name="connsiteX6" fmla="*/ 11430 w 661271"/>
                  <a:gd name="connsiteY6" fmla="*/ 96486 h 413385"/>
                  <a:gd name="connsiteX0" fmla="*/ 5715 w 661271"/>
                  <a:gd name="connsiteY0" fmla="*/ 100296 h 413385"/>
                  <a:gd name="connsiteX1" fmla="*/ 214701 w 661271"/>
                  <a:gd name="connsiteY1" fmla="*/ 0 h 413385"/>
                  <a:gd name="connsiteX2" fmla="*/ 661271 w 661271"/>
                  <a:gd name="connsiteY2" fmla="*/ 3141 h 413385"/>
                  <a:gd name="connsiteX3" fmla="*/ 661271 w 661271"/>
                  <a:gd name="connsiteY3" fmla="*/ 411329 h 413385"/>
                  <a:gd name="connsiteX4" fmla="*/ 191841 w 661271"/>
                  <a:gd name="connsiteY4" fmla="*/ 413385 h 413385"/>
                  <a:gd name="connsiteX5" fmla="*/ 0 w 661271"/>
                  <a:gd name="connsiteY5" fmla="*/ 297029 h 413385"/>
                  <a:gd name="connsiteX6" fmla="*/ 5715 w 661271"/>
                  <a:gd name="connsiteY6" fmla="*/ 100296 h 4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271" h="413385">
                    <a:moveTo>
                      <a:pt x="5715" y="100296"/>
                    </a:moveTo>
                    <a:lnTo>
                      <a:pt x="214701" y="0"/>
                    </a:lnTo>
                    <a:lnTo>
                      <a:pt x="661271" y="3141"/>
                    </a:lnTo>
                    <a:lnTo>
                      <a:pt x="661271" y="411329"/>
                    </a:lnTo>
                    <a:lnTo>
                      <a:pt x="191841" y="413385"/>
                    </a:lnTo>
                    <a:lnTo>
                      <a:pt x="0" y="297029"/>
                    </a:lnTo>
                    <a:lnTo>
                      <a:pt x="5715" y="100296"/>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6" name="Прямоугольник 75">
                <a:extLst>
                  <a:ext uri="{FF2B5EF4-FFF2-40B4-BE49-F238E27FC236}">
                    <a16:creationId xmlns:a16="http://schemas.microsoft.com/office/drawing/2014/main" id="{4195F2C4-40D5-4418-A989-CB5AD83F3D63}"/>
                  </a:ext>
                </a:extLst>
              </p:cNvPr>
              <p:cNvSpPr/>
              <p:nvPr/>
            </p:nvSpPr>
            <p:spPr>
              <a:xfrm flipV="1">
                <a:off x="8363694" y="922118"/>
                <a:ext cx="282797" cy="4992722"/>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7" name="Прямоугольник 76">
                <a:extLst>
                  <a:ext uri="{FF2B5EF4-FFF2-40B4-BE49-F238E27FC236}">
                    <a16:creationId xmlns:a16="http://schemas.microsoft.com/office/drawing/2014/main" id="{5D04B680-6125-42D4-AD65-E7BC0680E6AA}"/>
                  </a:ext>
                </a:extLst>
              </p:cNvPr>
              <p:cNvSpPr/>
              <p:nvPr/>
            </p:nvSpPr>
            <p:spPr>
              <a:xfrm flipV="1">
                <a:off x="7798506" y="5818478"/>
                <a:ext cx="1506324" cy="408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8" name="Прямоугольник 77">
                <a:extLst>
                  <a:ext uri="{FF2B5EF4-FFF2-40B4-BE49-F238E27FC236}">
                    <a16:creationId xmlns:a16="http://schemas.microsoft.com/office/drawing/2014/main" id="{F820C144-B70C-4020-9648-E8F03D5FF968}"/>
                  </a:ext>
                </a:extLst>
              </p:cNvPr>
              <p:cNvSpPr/>
              <p:nvPr/>
            </p:nvSpPr>
            <p:spPr>
              <a:xfrm>
                <a:off x="2540292" y="2566800"/>
                <a:ext cx="2883007" cy="3200286"/>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Овал 78">
                <a:extLst>
                  <a:ext uri="{FF2B5EF4-FFF2-40B4-BE49-F238E27FC236}">
                    <a16:creationId xmlns:a16="http://schemas.microsoft.com/office/drawing/2014/main" id="{A960C18B-A882-4473-ABAD-2DA66648A9EA}"/>
                  </a:ext>
                </a:extLst>
              </p:cNvPr>
              <p:cNvSpPr/>
              <p:nvPr/>
            </p:nvSpPr>
            <p:spPr>
              <a:xfrm>
                <a:off x="4965755" y="3949405"/>
                <a:ext cx="346841" cy="34684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00B050"/>
                  </a:solidFill>
                </a:endParaRPr>
              </a:p>
            </p:txBody>
          </p:sp>
          <p:sp>
            <p:nvSpPr>
              <p:cNvPr id="80" name="Овал 79">
                <a:extLst>
                  <a:ext uri="{FF2B5EF4-FFF2-40B4-BE49-F238E27FC236}">
                    <a16:creationId xmlns:a16="http://schemas.microsoft.com/office/drawing/2014/main" id="{47DAA3A0-D771-412A-8FAC-79A563212F64}"/>
                  </a:ext>
                </a:extLst>
              </p:cNvPr>
              <p:cNvSpPr/>
              <p:nvPr/>
            </p:nvSpPr>
            <p:spPr>
              <a:xfrm>
                <a:off x="5141143" y="4019355"/>
                <a:ext cx="110202" cy="9821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00B050"/>
                  </a:solidFill>
                </a:endParaRPr>
              </a:p>
            </p:txBody>
          </p:sp>
          <p:sp>
            <p:nvSpPr>
              <p:cNvPr id="81" name="Прямоугольник 80">
                <a:extLst>
                  <a:ext uri="{FF2B5EF4-FFF2-40B4-BE49-F238E27FC236}">
                    <a16:creationId xmlns:a16="http://schemas.microsoft.com/office/drawing/2014/main" id="{3945EA37-FCDC-4B03-A5E2-B017FD60C160}"/>
                  </a:ext>
                </a:extLst>
              </p:cNvPr>
              <p:cNvSpPr/>
              <p:nvPr/>
            </p:nvSpPr>
            <p:spPr>
              <a:xfrm>
                <a:off x="6851285" y="4990364"/>
                <a:ext cx="1249870" cy="11664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a:p>
            </p:txBody>
          </p:sp>
          <p:cxnSp>
            <p:nvCxnSpPr>
              <p:cNvPr id="82" name="Соединитель: изогнутый 81">
                <a:extLst>
                  <a:ext uri="{FF2B5EF4-FFF2-40B4-BE49-F238E27FC236}">
                    <a16:creationId xmlns:a16="http://schemas.microsoft.com/office/drawing/2014/main" id="{FE37FB87-6E00-4506-B5A7-1179EC4E087A}"/>
                  </a:ext>
                </a:extLst>
              </p:cNvPr>
              <p:cNvCxnSpPr/>
              <p:nvPr/>
            </p:nvCxnSpPr>
            <p:spPr>
              <a:xfrm>
                <a:off x="6915424" y="3865780"/>
                <a:ext cx="15584" cy="12700"/>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83" name="Соединитель: изогнутый 82">
                <a:extLst>
                  <a:ext uri="{FF2B5EF4-FFF2-40B4-BE49-F238E27FC236}">
                    <a16:creationId xmlns:a16="http://schemas.microsoft.com/office/drawing/2014/main" id="{9824F785-3FEF-41C7-B0EA-7F3FA04E9199}"/>
                  </a:ext>
                </a:extLst>
              </p:cNvPr>
              <p:cNvCxnSpPr>
                <a:cxnSpLocks/>
              </p:cNvCxnSpPr>
              <p:nvPr/>
            </p:nvCxnSpPr>
            <p:spPr>
              <a:xfrm rot="16200000" flipH="1">
                <a:off x="6190150" y="4946880"/>
                <a:ext cx="1164758" cy="700100"/>
              </a:xfrm>
              <a:prstGeom prst="curved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4" name="Полилиния: фигура 83">
                <a:extLst>
                  <a:ext uri="{FF2B5EF4-FFF2-40B4-BE49-F238E27FC236}">
                    <a16:creationId xmlns:a16="http://schemas.microsoft.com/office/drawing/2014/main" id="{C23BA898-44D5-4E06-B59D-FB436E394DB6}"/>
                  </a:ext>
                </a:extLst>
              </p:cNvPr>
              <p:cNvSpPr/>
              <p:nvPr/>
            </p:nvSpPr>
            <p:spPr>
              <a:xfrm>
                <a:off x="3662649" y="5463992"/>
                <a:ext cx="4003309" cy="979793"/>
              </a:xfrm>
              <a:custGeom>
                <a:avLst/>
                <a:gdLst>
                  <a:gd name="connsiteX0" fmla="*/ 159399 w 4767329"/>
                  <a:gd name="connsiteY0" fmla="*/ 0 h 979793"/>
                  <a:gd name="connsiteX1" fmla="*/ 372 w 4767329"/>
                  <a:gd name="connsiteY1" fmla="*/ 365760 h 979793"/>
                  <a:gd name="connsiteX2" fmla="*/ 199155 w 4767329"/>
                  <a:gd name="connsiteY2" fmla="*/ 906449 h 979793"/>
                  <a:gd name="connsiteX3" fmla="*/ 851162 w 4767329"/>
                  <a:gd name="connsiteY3" fmla="*/ 930302 h 979793"/>
                  <a:gd name="connsiteX4" fmla="*/ 1614487 w 4767329"/>
                  <a:gd name="connsiteY4" fmla="*/ 492981 h 979793"/>
                  <a:gd name="connsiteX5" fmla="*/ 2854891 w 4767329"/>
                  <a:gd name="connsiteY5" fmla="*/ 795130 h 979793"/>
                  <a:gd name="connsiteX6" fmla="*/ 3387628 w 4767329"/>
                  <a:gd name="connsiteY6" fmla="*/ 636104 h 979793"/>
                  <a:gd name="connsiteX7" fmla="*/ 4469005 w 4767329"/>
                  <a:gd name="connsiteY7" fmla="*/ 834887 h 979793"/>
                  <a:gd name="connsiteX8" fmla="*/ 4747301 w 4767329"/>
                  <a:gd name="connsiteY8" fmla="*/ 429370 h 979793"/>
                  <a:gd name="connsiteX9" fmla="*/ 4723447 w 4767329"/>
                  <a:gd name="connsiteY9" fmla="*/ 437322 h 97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7329" h="979793">
                    <a:moveTo>
                      <a:pt x="159399" y="0"/>
                    </a:moveTo>
                    <a:cubicBezTo>
                      <a:pt x="76572" y="107342"/>
                      <a:pt x="-6254" y="214685"/>
                      <a:pt x="372" y="365760"/>
                    </a:cubicBezTo>
                    <a:cubicBezTo>
                      <a:pt x="6998" y="516835"/>
                      <a:pt x="57357" y="812359"/>
                      <a:pt x="199155" y="906449"/>
                    </a:cubicBezTo>
                    <a:cubicBezTo>
                      <a:pt x="340953" y="1000539"/>
                      <a:pt x="615273" y="999213"/>
                      <a:pt x="851162" y="930302"/>
                    </a:cubicBezTo>
                    <a:cubicBezTo>
                      <a:pt x="1087051" y="861391"/>
                      <a:pt x="1280532" y="515510"/>
                      <a:pt x="1614487" y="492981"/>
                    </a:cubicBezTo>
                    <a:cubicBezTo>
                      <a:pt x="1948442" y="470452"/>
                      <a:pt x="2559368" y="771276"/>
                      <a:pt x="2854891" y="795130"/>
                    </a:cubicBezTo>
                    <a:cubicBezTo>
                      <a:pt x="3150414" y="818984"/>
                      <a:pt x="3118609" y="629478"/>
                      <a:pt x="3387628" y="636104"/>
                    </a:cubicBezTo>
                    <a:cubicBezTo>
                      <a:pt x="3656647" y="642730"/>
                      <a:pt x="4242393" y="869343"/>
                      <a:pt x="4469005" y="834887"/>
                    </a:cubicBezTo>
                    <a:cubicBezTo>
                      <a:pt x="4695617" y="800431"/>
                      <a:pt x="4747301" y="429370"/>
                      <a:pt x="4747301" y="429370"/>
                    </a:cubicBezTo>
                    <a:cubicBezTo>
                      <a:pt x="4789708" y="363109"/>
                      <a:pt x="4756577" y="400215"/>
                      <a:pt x="4723447" y="437322"/>
                    </a:cubicBezTo>
                  </a:path>
                </a:pathLst>
              </a:cu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5" name="Прямоугольник 84">
                <a:extLst>
                  <a:ext uri="{FF2B5EF4-FFF2-40B4-BE49-F238E27FC236}">
                    <a16:creationId xmlns:a16="http://schemas.microsoft.com/office/drawing/2014/main" id="{203E8EAA-A672-4A47-B991-62DABF4AB949}"/>
                  </a:ext>
                </a:extLst>
              </p:cNvPr>
              <p:cNvSpPr/>
              <p:nvPr/>
            </p:nvSpPr>
            <p:spPr>
              <a:xfrm>
                <a:off x="7221887" y="5139041"/>
                <a:ext cx="576619" cy="17627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ru-RU"/>
              </a:p>
            </p:txBody>
          </p:sp>
          <p:sp>
            <p:nvSpPr>
              <p:cNvPr id="86" name="Прямоугольник 85">
                <a:extLst>
                  <a:ext uri="{FF2B5EF4-FFF2-40B4-BE49-F238E27FC236}">
                    <a16:creationId xmlns:a16="http://schemas.microsoft.com/office/drawing/2014/main" id="{DABC930D-80AE-451F-B06A-30A26AA25C7F}"/>
                  </a:ext>
                </a:extLst>
              </p:cNvPr>
              <p:cNvSpPr/>
              <p:nvPr/>
            </p:nvSpPr>
            <p:spPr>
              <a:xfrm flipV="1">
                <a:off x="7754297" y="1434622"/>
                <a:ext cx="609397" cy="121344"/>
              </a:xfrm>
              <a:prstGeom prst="rect">
                <a:avLst/>
              </a:prstGeom>
              <a:solidFill>
                <a:srgbClr val="D1B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spTree>
    <p:extLst>
      <p:ext uri="{BB962C8B-B14F-4D97-AF65-F5344CB8AC3E}">
        <p14:creationId xmlns:p14="http://schemas.microsoft.com/office/powerpoint/2010/main" val="2920064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B0F0">
            <a:alpha val="34000"/>
          </a:srgbClr>
        </a:solidFill>
        <a:effectLst/>
      </p:bgPr>
    </p:bg>
    <p:spTree>
      <p:nvGrpSpPr>
        <p:cNvPr id="1" name=""/>
        <p:cNvGrpSpPr/>
        <p:nvPr/>
      </p:nvGrpSpPr>
      <p:grpSpPr>
        <a:xfrm>
          <a:off x="0" y="0"/>
          <a:ext cx="0" cy="0"/>
          <a:chOff x="0" y="0"/>
          <a:chExt cx="0" cy="0"/>
        </a:xfrm>
      </p:grpSpPr>
      <p:grpSp>
        <p:nvGrpSpPr>
          <p:cNvPr id="60" name="Группа 59">
            <a:extLst>
              <a:ext uri="{FF2B5EF4-FFF2-40B4-BE49-F238E27FC236}">
                <a16:creationId xmlns:a16="http://schemas.microsoft.com/office/drawing/2014/main" id="{7B628686-896B-4E67-A19C-AC5E2AE702D0}"/>
              </a:ext>
            </a:extLst>
          </p:cNvPr>
          <p:cNvGrpSpPr/>
          <p:nvPr/>
        </p:nvGrpSpPr>
        <p:grpSpPr>
          <a:xfrm>
            <a:off x="361968" y="1247355"/>
            <a:ext cx="3479811" cy="4460476"/>
            <a:chOff x="3444087" y="586923"/>
            <a:chExt cx="4381432" cy="6246664"/>
          </a:xfrm>
        </p:grpSpPr>
        <p:cxnSp>
          <p:nvCxnSpPr>
            <p:cNvPr id="61" name="Прямая соединительная линия 60">
              <a:extLst>
                <a:ext uri="{FF2B5EF4-FFF2-40B4-BE49-F238E27FC236}">
                  <a16:creationId xmlns:a16="http://schemas.microsoft.com/office/drawing/2014/main" id="{1C704B41-9B6D-416C-822D-79CD7DFE0E2E}"/>
                </a:ext>
              </a:extLst>
            </p:cNvPr>
            <p:cNvCxnSpPr>
              <a:cxnSpLocks/>
            </p:cNvCxnSpPr>
            <p:nvPr/>
          </p:nvCxnSpPr>
          <p:spPr>
            <a:xfrm>
              <a:off x="5303309" y="5255216"/>
              <a:ext cx="20201" cy="12923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Овал 61">
              <a:extLst>
                <a:ext uri="{FF2B5EF4-FFF2-40B4-BE49-F238E27FC236}">
                  <a16:creationId xmlns:a16="http://schemas.microsoft.com/office/drawing/2014/main" id="{797673B2-CE48-4A0D-AAA6-7B56D58396D9}"/>
                </a:ext>
              </a:extLst>
            </p:cNvPr>
            <p:cNvSpPr/>
            <p:nvPr/>
          </p:nvSpPr>
          <p:spPr>
            <a:xfrm>
              <a:off x="3489697" y="4522553"/>
              <a:ext cx="3667624" cy="13016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63" name="Прямая соединительная линия 62">
              <a:extLst>
                <a:ext uri="{FF2B5EF4-FFF2-40B4-BE49-F238E27FC236}">
                  <a16:creationId xmlns:a16="http://schemas.microsoft.com/office/drawing/2014/main" id="{B7736608-F843-4043-A9F4-E583833F817A}"/>
                </a:ext>
              </a:extLst>
            </p:cNvPr>
            <p:cNvCxnSpPr>
              <a:cxnSpLocks/>
            </p:cNvCxnSpPr>
            <p:nvPr/>
          </p:nvCxnSpPr>
          <p:spPr>
            <a:xfrm>
              <a:off x="5252489" y="1822152"/>
              <a:ext cx="50820" cy="33512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Прямая со стрелкой 63">
              <a:extLst>
                <a:ext uri="{FF2B5EF4-FFF2-40B4-BE49-F238E27FC236}">
                  <a16:creationId xmlns:a16="http://schemas.microsoft.com/office/drawing/2014/main" id="{71B508DB-D13F-45BC-97A4-0701911FA3D0}"/>
                </a:ext>
              </a:extLst>
            </p:cNvPr>
            <p:cNvCxnSpPr/>
            <p:nvPr/>
          </p:nvCxnSpPr>
          <p:spPr>
            <a:xfrm>
              <a:off x="5252489" y="2421291"/>
              <a:ext cx="23614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Прямая соединительная линия 64">
              <a:extLst>
                <a:ext uri="{FF2B5EF4-FFF2-40B4-BE49-F238E27FC236}">
                  <a16:creationId xmlns:a16="http://schemas.microsoft.com/office/drawing/2014/main" id="{6910C972-E036-4B11-AA8A-1EA597137819}"/>
                </a:ext>
              </a:extLst>
            </p:cNvPr>
            <p:cNvCxnSpPr>
              <a:cxnSpLocks/>
            </p:cNvCxnSpPr>
            <p:nvPr/>
          </p:nvCxnSpPr>
          <p:spPr>
            <a:xfrm flipH="1">
              <a:off x="4373599" y="2421291"/>
              <a:ext cx="878890" cy="10904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Дуга 65">
              <a:extLst>
                <a:ext uri="{FF2B5EF4-FFF2-40B4-BE49-F238E27FC236}">
                  <a16:creationId xmlns:a16="http://schemas.microsoft.com/office/drawing/2014/main" id="{C9921210-017C-4D83-896E-401EC3CB2D99}"/>
                </a:ext>
              </a:extLst>
            </p:cNvPr>
            <p:cNvSpPr/>
            <p:nvPr/>
          </p:nvSpPr>
          <p:spPr>
            <a:xfrm rot="6456544">
              <a:off x="4035026" y="647605"/>
              <a:ext cx="2351879" cy="2230515"/>
            </a:xfrm>
            <a:prstGeom prst="arc">
              <a:avLst>
                <a:gd name="adj1" fmla="val 17224903"/>
                <a:gd name="adj2" fmla="val 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67" name="Овал 66">
              <a:extLst>
                <a:ext uri="{FF2B5EF4-FFF2-40B4-BE49-F238E27FC236}">
                  <a16:creationId xmlns:a16="http://schemas.microsoft.com/office/drawing/2014/main" id="{5E8FA739-88EA-43F6-88FC-7EB58E41A6E9}"/>
                </a:ext>
              </a:extLst>
            </p:cNvPr>
            <p:cNvSpPr/>
            <p:nvPr/>
          </p:nvSpPr>
          <p:spPr>
            <a:xfrm>
              <a:off x="5256927" y="6263842"/>
              <a:ext cx="133165" cy="12428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TextBox 67">
              <a:extLst>
                <a:ext uri="{FF2B5EF4-FFF2-40B4-BE49-F238E27FC236}">
                  <a16:creationId xmlns:a16="http://schemas.microsoft.com/office/drawing/2014/main" id="{BFBFBC21-2722-4C10-A3C6-90A2752B1A5C}"/>
                </a:ext>
              </a:extLst>
            </p:cNvPr>
            <p:cNvSpPr txBox="1"/>
            <p:nvPr/>
          </p:nvSpPr>
          <p:spPr>
            <a:xfrm>
              <a:off x="5369892" y="6248812"/>
              <a:ext cx="1099150" cy="584775"/>
            </a:xfrm>
            <a:prstGeom prst="rect">
              <a:avLst/>
            </a:prstGeom>
            <a:noFill/>
          </p:spPr>
          <p:txBody>
            <a:bodyPr wrap="square" rtlCol="0">
              <a:spAutoFit/>
            </a:bodyPr>
            <a:lstStyle/>
            <a:p>
              <a:r>
                <a:rPr lang="en-US" sz="3200" dirty="0"/>
                <a:t>O</a:t>
              </a:r>
              <a:endParaRPr lang="ru-RU" sz="3200" dirty="0"/>
            </a:p>
          </p:txBody>
        </p:sp>
        <p:sp>
          <p:nvSpPr>
            <p:cNvPr id="69" name="TextBox 68">
              <a:extLst>
                <a:ext uri="{FF2B5EF4-FFF2-40B4-BE49-F238E27FC236}">
                  <a16:creationId xmlns:a16="http://schemas.microsoft.com/office/drawing/2014/main" id="{E98E74AD-FC6E-4F58-9D0E-F738D80E4AD7}"/>
                </a:ext>
              </a:extLst>
            </p:cNvPr>
            <p:cNvSpPr txBox="1"/>
            <p:nvPr/>
          </p:nvSpPr>
          <p:spPr>
            <a:xfrm>
              <a:off x="6403759" y="2393309"/>
              <a:ext cx="1099149" cy="584775"/>
            </a:xfrm>
            <a:prstGeom prst="rect">
              <a:avLst/>
            </a:prstGeom>
            <a:noFill/>
          </p:spPr>
          <p:txBody>
            <a:bodyPr wrap="square" rtlCol="0">
              <a:spAutoFit/>
            </a:bodyPr>
            <a:lstStyle/>
            <a:p>
              <a:r>
                <a:rPr lang="en-US" sz="3200" dirty="0"/>
                <a:t>M</a:t>
              </a:r>
              <a:endParaRPr lang="ru-RU" sz="3200" dirty="0"/>
            </a:p>
          </p:txBody>
        </p:sp>
        <p:sp>
          <p:nvSpPr>
            <p:cNvPr id="70" name="Овал 69">
              <a:extLst>
                <a:ext uri="{FF2B5EF4-FFF2-40B4-BE49-F238E27FC236}">
                  <a16:creationId xmlns:a16="http://schemas.microsoft.com/office/drawing/2014/main" id="{A8181AE3-D259-48B8-87F0-AED4AC34CF8D}"/>
                </a:ext>
              </a:extLst>
            </p:cNvPr>
            <p:cNvSpPr/>
            <p:nvPr/>
          </p:nvSpPr>
          <p:spPr>
            <a:xfrm>
              <a:off x="6644602" y="2350271"/>
              <a:ext cx="133165" cy="12428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F3818AF7-46D3-42E9-BFE2-E8229616B6F4}"/>
                    </a:ext>
                  </a:extLst>
                </p:cNvPr>
                <p:cNvSpPr txBox="1"/>
                <p:nvPr/>
              </p:nvSpPr>
              <p:spPr>
                <a:xfrm>
                  <a:off x="7148899" y="2350272"/>
                  <a:ext cx="676620" cy="9913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4472C4"/>
                            </a:solidFill>
                            <a:latin typeface="Cambria Math" panose="02040503050406030204" pitchFamily="18" charset="0"/>
                          </a:rPr>
                          <m:t>𝑟</m:t>
                        </m:r>
                      </m:oMath>
                    </m:oMathPara>
                  </a14:m>
                  <a:endParaRPr lang="ru-RU" sz="4000" dirty="0">
                    <a:solidFill>
                      <a:srgbClr val="4472C4"/>
                    </a:solidFill>
                  </a:endParaRPr>
                </a:p>
              </p:txBody>
            </p:sp>
          </mc:Choice>
          <mc:Fallback xmlns="">
            <p:sp>
              <p:nvSpPr>
                <p:cNvPr id="71" name="TextBox 70">
                  <a:extLst>
                    <a:ext uri="{FF2B5EF4-FFF2-40B4-BE49-F238E27FC236}">
                      <a16:creationId xmlns:a16="http://schemas.microsoft.com/office/drawing/2014/main" id="{F3818AF7-46D3-42E9-BFE2-E8229616B6F4}"/>
                    </a:ext>
                  </a:extLst>
                </p:cNvPr>
                <p:cNvSpPr txBox="1">
                  <a:spLocks noRot="1" noChangeAspect="1" noMove="1" noResize="1" noEditPoints="1" noAdjustHandles="1" noChangeArrowheads="1" noChangeShapeType="1" noTextEdit="1"/>
                </p:cNvSpPr>
                <p:nvPr/>
              </p:nvSpPr>
              <p:spPr>
                <a:xfrm>
                  <a:off x="7148899" y="2350272"/>
                  <a:ext cx="676620" cy="991357"/>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29F5C49-B2EA-4E16-AFD4-652CC5A1765F}"/>
                    </a:ext>
                  </a:extLst>
                </p:cNvPr>
                <p:cNvSpPr txBox="1"/>
                <p:nvPr/>
              </p:nvSpPr>
              <p:spPr>
                <a:xfrm>
                  <a:off x="5074327" y="2672383"/>
                  <a:ext cx="10991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ru-RU" sz="4000" i="1" smtClean="0">
                            <a:solidFill>
                              <a:srgbClr val="00B0F0"/>
                            </a:solidFill>
                            <a:latin typeface="Cambria Math" panose="02040503050406030204" pitchFamily="18" charset="0"/>
                            <a:ea typeface="Cambria Math" panose="02040503050406030204" pitchFamily="18" charset="0"/>
                          </a:rPr>
                          <m:t>𝛼</m:t>
                        </m:r>
                      </m:oMath>
                    </m:oMathPara>
                  </a14:m>
                  <a:endParaRPr lang="ru-RU" sz="4000" dirty="0">
                    <a:solidFill>
                      <a:srgbClr val="00B0F0"/>
                    </a:solidFill>
                  </a:endParaRPr>
                </a:p>
              </p:txBody>
            </p:sp>
          </mc:Choice>
          <mc:Fallback xmlns="">
            <p:sp>
              <p:nvSpPr>
                <p:cNvPr id="41" name="TextBox 40">
                  <a:extLst>
                    <a:ext uri="{FF2B5EF4-FFF2-40B4-BE49-F238E27FC236}">
                      <a16:creationId xmlns:a16="http://schemas.microsoft.com/office/drawing/2014/main" id="{41141AB1-4250-41AB-AF0B-B5A639C800DE}"/>
                    </a:ext>
                  </a:extLst>
                </p:cNvPr>
                <p:cNvSpPr txBox="1">
                  <a:spLocks noRot="1" noChangeAspect="1" noMove="1" noResize="1" noEditPoints="1" noAdjustHandles="1" noChangeArrowheads="1" noChangeShapeType="1" noTextEdit="1"/>
                </p:cNvSpPr>
                <p:nvPr/>
              </p:nvSpPr>
              <p:spPr>
                <a:xfrm>
                  <a:off x="5074327" y="2672383"/>
                  <a:ext cx="1099150" cy="707886"/>
                </a:xfrm>
                <a:prstGeom prst="rect">
                  <a:avLst/>
                </a:prstGeom>
                <a:blipFill>
                  <a:blip r:embed="rId6"/>
                  <a:stretch>
                    <a:fillRect b="-4878"/>
                  </a:stretch>
                </a:blipFill>
              </p:spPr>
              <p:txBody>
                <a:bodyPr/>
                <a:lstStyle/>
                <a:p>
                  <a:r>
                    <a:rPr lang="ru-RU">
                      <a:noFill/>
                    </a:rPr>
                    <a:t> </a:t>
                  </a:r>
                </a:p>
              </p:txBody>
            </p:sp>
          </mc:Fallback>
        </mc:AlternateContent>
        <p:sp>
          <p:nvSpPr>
            <p:cNvPr id="73" name="Овал 72">
              <a:extLst>
                <a:ext uri="{FF2B5EF4-FFF2-40B4-BE49-F238E27FC236}">
                  <a16:creationId xmlns:a16="http://schemas.microsoft.com/office/drawing/2014/main" id="{0AEC1E25-16DB-4EA2-B3E3-B7AA59BE475D}"/>
                </a:ext>
              </a:extLst>
            </p:cNvPr>
            <p:cNvSpPr/>
            <p:nvPr/>
          </p:nvSpPr>
          <p:spPr>
            <a:xfrm>
              <a:off x="3444087" y="899657"/>
              <a:ext cx="3667624" cy="13016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4" name="Прямая соединительная линия 73">
              <a:extLst>
                <a:ext uri="{FF2B5EF4-FFF2-40B4-BE49-F238E27FC236}">
                  <a16:creationId xmlns:a16="http://schemas.microsoft.com/office/drawing/2014/main" id="{2552EA6D-67D9-4967-92AA-710E907FEF0C}"/>
                </a:ext>
              </a:extLst>
            </p:cNvPr>
            <p:cNvCxnSpPr>
              <a:cxnSpLocks/>
            </p:cNvCxnSpPr>
            <p:nvPr/>
          </p:nvCxnSpPr>
          <p:spPr>
            <a:xfrm>
              <a:off x="5238456" y="811198"/>
              <a:ext cx="14033" cy="8507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Овал 74">
              <a:extLst>
                <a:ext uri="{FF2B5EF4-FFF2-40B4-BE49-F238E27FC236}">
                  <a16:creationId xmlns:a16="http://schemas.microsoft.com/office/drawing/2014/main" id="{B0743E6D-72F1-4FCB-A6C7-3EFCBCFDEE35}"/>
                </a:ext>
              </a:extLst>
            </p:cNvPr>
            <p:cNvSpPr/>
            <p:nvPr/>
          </p:nvSpPr>
          <p:spPr>
            <a:xfrm>
              <a:off x="5110695" y="3453738"/>
              <a:ext cx="328222" cy="33708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77" name="Прямая со стрелкой 76">
            <a:extLst>
              <a:ext uri="{FF2B5EF4-FFF2-40B4-BE49-F238E27FC236}">
                <a16:creationId xmlns:a16="http://schemas.microsoft.com/office/drawing/2014/main" id="{D3D5D584-27A5-4200-860C-B46EF6C34B35}"/>
              </a:ext>
            </a:extLst>
          </p:cNvPr>
          <p:cNvCxnSpPr>
            <a:cxnSpLocks/>
          </p:cNvCxnSpPr>
          <p:nvPr/>
        </p:nvCxnSpPr>
        <p:spPr>
          <a:xfrm>
            <a:off x="3573087" y="3335340"/>
            <a:ext cx="1178433" cy="0"/>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8" name="Группа 77">
            <a:extLst>
              <a:ext uri="{FF2B5EF4-FFF2-40B4-BE49-F238E27FC236}">
                <a16:creationId xmlns:a16="http://schemas.microsoft.com/office/drawing/2014/main" id="{F08A886B-4B1D-4537-8A0C-61E95EC5E4DC}"/>
              </a:ext>
            </a:extLst>
          </p:cNvPr>
          <p:cNvGrpSpPr/>
          <p:nvPr/>
        </p:nvGrpSpPr>
        <p:grpSpPr>
          <a:xfrm>
            <a:off x="4442340" y="1198461"/>
            <a:ext cx="2642501" cy="3788598"/>
            <a:chOff x="7949621" y="1561825"/>
            <a:chExt cx="2003383" cy="2967045"/>
          </a:xfrm>
        </p:grpSpPr>
        <p:cxnSp>
          <p:nvCxnSpPr>
            <p:cNvPr id="79" name="Прямая соединительная линия 78">
              <a:extLst>
                <a:ext uri="{FF2B5EF4-FFF2-40B4-BE49-F238E27FC236}">
                  <a16:creationId xmlns:a16="http://schemas.microsoft.com/office/drawing/2014/main" id="{D1B7F115-1B93-468B-BDEC-CBD153AC9920}"/>
                </a:ext>
              </a:extLst>
            </p:cNvPr>
            <p:cNvCxnSpPr>
              <a:cxnSpLocks/>
            </p:cNvCxnSpPr>
            <p:nvPr/>
          </p:nvCxnSpPr>
          <p:spPr>
            <a:xfrm>
              <a:off x="8947480" y="2116257"/>
              <a:ext cx="0" cy="23229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Прямая соединительная линия 79">
              <a:extLst>
                <a:ext uri="{FF2B5EF4-FFF2-40B4-BE49-F238E27FC236}">
                  <a16:creationId xmlns:a16="http://schemas.microsoft.com/office/drawing/2014/main" id="{5540379E-A2C4-4805-93D8-E0DC9B410431}"/>
                </a:ext>
              </a:extLst>
            </p:cNvPr>
            <p:cNvCxnSpPr/>
            <p:nvPr/>
          </p:nvCxnSpPr>
          <p:spPr>
            <a:xfrm>
              <a:off x="7949621" y="2036682"/>
              <a:ext cx="199916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1" name="Прямая соединительная линия 80">
              <a:extLst>
                <a:ext uri="{FF2B5EF4-FFF2-40B4-BE49-F238E27FC236}">
                  <a16:creationId xmlns:a16="http://schemas.microsoft.com/office/drawing/2014/main" id="{0C6E1265-D8AD-48E8-9A3D-DA503F171982}"/>
                </a:ext>
              </a:extLst>
            </p:cNvPr>
            <p:cNvCxnSpPr/>
            <p:nvPr/>
          </p:nvCxnSpPr>
          <p:spPr>
            <a:xfrm>
              <a:off x="7953840" y="4528870"/>
              <a:ext cx="199916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2" name="Овал 81">
              <a:extLst>
                <a:ext uri="{FF2B5EF4-FFF2-40B4-BE49-F238E27FC236}">
                  <a16:creationId xmlns:a16="http://schemas.microsoft.com/office/drawing/2014/main" id="{5224E629-D819-4984-839C-63B5139E57CD}"/>
                </a:ext>
              </a:extLst>
            </p:cNvPr>
            <p:cNvSpPr/>
            <p:nvPr/>
          </p:nvSpPr>
          <p:spPr>
            <a:xfrm>
              <a:off x="8723144" y="3047827"/>
              <a:ext cx="452118" cy="452118"/>
            </a:xfrm>
            <a:prstGeom prst="ellipse">
              <a:avLst/>
            </a:prstGeom>
            <a:solidFill>
              <a:srgbClr val="A6A6A6"/>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3" name="TextBox 82">
              <a:extLst>
                <a:ext uri="{FF2B5EF4-FFF2-40B4-BE49-F238E27FC236}">
                  <a16:creationId xmlns:a16="http://schemas.microsoft.com/office/drawing/2014/main" id="{263B2D91-20CF-4359-9167-3F20FC92AECE}"/>
                </a:ext>
              </a:extLst>
            </p:cNvPr>
            <p:cNvSpPr txBox="1"/>
            <p:nvPr/>
          </p:nvSpPr>
          <p:spPr>
            <a:xfrm>
              <a:off x="9014855" y="2423119"/>
              <a:ext cx="463320" cy="369332"/>
            </a:xfrm>
            <a:prstGeom prst="rect">
              <a:avLst/>
            </a:prstGeom>
            <a:noFill/>
          </p:spPr>
          <p:txBody>
            <a:bodyPr wrap="square" rtlCol="0">
              <a:spAutoFit/>
            </a:bodyPr>
            <a:lstStyle/>
            <a:p>
              <a:r>
                <a:rPr lang="en-US" dirty="0"/>
                <a:t>d</a:t>
              </a:r>
              <a:r>
                <a:rPr lang="en-US" baseline="-25000" dirty="0"/>
                <a:t>1</a:t>
              </a:r>
              <a:endParaRPr lang="ru-RU" baseline="-25000" dirty="0"/>
            </a:p>
          </p:txBody>
        </p:sp>
        <p:sp>
          <p:nvSpPr>
            <p:cNvPr id="84" name="TextBox 83">
              <a:extLst>
                <a:ext uri="{FF2B5EF4-FFF2-40B4-BE49-F238E27FC236}">
                  <a16:creationId xmlns:a16="http://schemas.microsoft.com/office/drawing/2014/main" id="{DFC8D272-C54C-4CED-960F-46DD383A4D0C}"/>
                </a:ext>
              </a:extLst>
            </p:cNvPr>
            <p:cNvSpPr txBox="1"/>
            <p:nvPr/>
          </p:nvSpPr>
          <p:spPr>
            <a:xfrm>
              <a:off x="9080089" y="3803595"/>
              <a:ext cx="463320" cy="369332"/>
            </a:xfrm>
            <a:prstGeom prst="rect">
              <a:avLst/>
            </a:prstGeom>
            <a:noFill/>
          </p:spPr>
          <p:txBody>
            <a:bodyPr wrap="square" rtlCol="0">
              <a:spAutoFit/>
            </a:bodyPr>
            <a:lstStyle/>
            <a:p>
              <a:r>
                <a:rPr lang="en-US" dirty="0"/>
                <a:t>d</a:t>
              </a:r>
              <a:r>
                <a:rPr lang="en-US" baseline="-25000" dirty="0"/>
                <a:t>2</a:t>
              </a:r>
              <a:endParaRPr lang="ru-RU" baseline="-25000" dirty="0"/>
            </a:p>
          </p:txBody>
        </p:sp>
        <p:sp>
          <p:nvSpPr>
            <p:cNvPr id="85" name="TextBox 84">
              <a:extLst>
                <a:ext uri="{FF2B5EF4-FFF2-40B4-BE49-F238E27FC236}">
                  <a16:creationId xmlns:a16="http://schemas.microsoft.com/office/drawing/2014/main" id="{D2D24DF9-3321-4CF7-A71A-30BD9D54D0DE}"/>
                </a:ext>
              </a:extLst>
            </p:cNvPr>
            <p:cNvSpPr txBox="1"/>
            <p:nvPr/>
          </p:nvSpPr>
          <p:spPr>
            <a:xfrm>
              <a:off x="8976708" y="3113256"/>
              <a:ext cx="463320" cy="369332"/>
            </a:xfrm>
            <a:prstGeom prst="rect">
              <a:avLst/>
            </a:prstGeom>
            <a:noFill/>
          </p:spPr>
          <p:txBody>
            <a:bodyPr wrap="square" rtlCol="0">
              <a:spAutoFit/>
            </a:bodyPr>
            <a:lstStyle/>
            <a:p>
              <a:r>
                <a:rPr lang="en-US" dirty="0"/>
                <a:t>r</a:t>
              </a:r>
              <a:endParaRPr lang="ru-RU" dirty="0"/>
            </a:p>
          </p:txBody>
        </p:sp>
        <p:cxnSp>
          <p:nvCxnSpPr>
            <p:cNvPr id="86" name="Прямая со стрелкой 85">
              <a:extLst>
                <a:ext uri="{FF2B5EF4-FFF2-40B4-BE49-F238E27FC236}">
                  <a16:creationId xmlns:a16="http://schemas.microsoft.com/office/drawing/2014/main" id="{BBF91002-123D-4C42-8FE5-5763EB0CF0ED}"/>
                </a:ext>
              </a:extLst>
            </p:cNvPr>
            <p:cNvCxnSpPr>
              <a:endCxn id="82" idx="7"/>
            </p:cNvCxnSpPr>
            <p:nvPr/>
          </p:nvCxnSpPr>
          <p:spPr>
            <a:xfrm flipV="1">
              <a:off x="8947480" y="3114038"/>
              <a:ext cx="161571" cy="159848"/>
            </a:xfrm>
            <a:prstGeom prst="straightConnector1">
              <a:avLst/>
            </a:prstGeom>
            <a:ln w="127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C119F34-5489-49CE-8BE0-1E9E200E2C0A}"/>
                </a:ext>
              </a:extLst>
            </p:cNvPr>
            <p:cNvSpPr txBox="1"/>
            <p:nvPr/>
          </p:nvSpPr>
          <p:spPr>
            <a:xfrm>
              <a:off x="8376604" y="1561825"/>
              <a:ext cx="463320" cy="369332"/>
            </a:xfrm>
            <a:prstGeom prst="rect">
              <a:avLst/>
            </a:prstGeom>
            <a:noFill/>
          </p:spPr>
          <p:txBody>
            <a:bodyPr wrap="square" rtlCol="0">
              <a:spAutoFit/>
            </a:bodyPr>
            <a:lstStyle/>
            <a:p>
              <a:r>
                <a:rPr lang="en-US" dirty="0"/>
                <a:t>a</a:t>
              </a:r>
              <a:endParaRPr lang="ru-RU" dirty="0"/>
            </a:p>
          </p:txBody>
        </p:sp>
        <p:cxnSp>
          <p:nvCxnSpPr>
            <p:cNvPr id="88" name="Прямая со стрелкой 87">
              <a:extLst>
                <a:ext uri="{FF2B5EF4-FFF2-40B4-BE49-F238E27FC236}">
                  <a16:creationId xmlns:a16="http://schemas.microsoft.com/office/drawing/2014/main" id="{B98599FA-9A67-43C4-8DBC-A6BB585A1BBF}"/>
                </a:ext>
              </a:extLst>
            </p:cNvPr>
            <p:cNvCxnSpPr/>
            <p:nvPr/>
          </p:nvCxnSpPr>
          <p:spPr>
            <a:xfrm>
              <a:off x="8065720" y="1931157"/>
              <a:ext cx="842069"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07F736C-8BB5-4B2C-8B45-498F6166EFFB}"/>
                  </a:ext>
                </a:extLst>
              </p:cNvPr>
              <p:cNvSpPr txBox="1"/>
              <p:nvPr/>
            </p:nvSpPr>
            <p:spPr>
              <a:xfrm>
                <a:off x="6615405" y="2553621"/>
                <a:ext cx="5784012" cy="192392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ru-RU" sz="2400" i="1" smtClean="0">
                          <a:latin typeface="Cambria Math" panose="02040503050406030204" pitchFamily="18" charset="0"/>
                          <a:ea typeface="Cambria Math" panose="02040503050406030204" pitchFamily="18" charset="0"/>
                        </a:rPr>
                        <m:t>∆</m:t>
                      </m:r>
                      <m:r>
                        <a:rPr lang="ru-RU" sz="2400" i="1" smtClean="0">
                          <a:latin typeface="Cambria Math" panose="02040503050406030204" pitchFamily="18" charset="0"/>
                          <a:ea typeface="Cambria Math" panose="02040503050406030204" pitchFamily="18" charset="0"/>
                        </a:rPr>
                        <m:t>𝜑</m:t>
                      </m:r>
                      <m:r>
                        <a:rPr lang="ru-RU" sz="2400" b="0" i="1" smtClean="0">
                          <a:latin typeface="Cambria Math" panose="02040503050406030204" pitchFamily="18" charset="0"/>
                          <a:ea typeface="Cambria Math" panose="02040503050406030204" pitchFamily="18" charset="0"/>
                        </a:rPr>
                        <m:t>=−</m:t>
                      </m:r>
                      <m:f>
                        <m:fPr>
                          <m:ctrlPr>
                            <a:rPr lang="ru-RU" sz="2400" b="0" i="1" smtClean="0">
                              <a:latin typeface="Cambria Math" panose="02040503050406030204" pitchFamily="18" charset="0"/>
                              <a:ea typeface="Cambria Math" panose="02040503050406030204" pitchFamily="18" charset="0"/>
                            </a:rPr>
                          </m:ctrlPr>
                        </m:fPr>
                        <m:num>
                          <m:r>
                            <a:rPr lang="ru-RU" sz="2400" b="0" i="1" smtClean="0">
                              <a:latin typeface="Cambria Math" panose="02040503050406030204" pitchFamily="18" charset="0"/>
                              <a:ea typeface="Cambria Math" panose="02040503050406030204" pitchFamily="18" charset="0"/>
                            </a:rPr>
                            <m:t>𝜌</m:t>
                          </m:r>
                        </m:num>
                        <m:den>
                          <m:r>
                            <a:rPr lang="ru-RU" sz="2400" b="0" i="1" smtClean="0">
                              <a:latin typeface="Cambria Math" panose="02040503050406030204" pitchFamily="18" charset="0"/>
                              <a:ea typeface="Cambria Math" panose="02040503050406030204" pitchFamily="18" charset="0"/>
                            </a:rPr>
                            <m:t>𝜀</m:t>
                          </m:r>
                          <m:r>
                            <a:rPr lang="ru-RU" sz="2400" b="0" i="1" baseline="-25000" smtClean="0">
                              <a:latin typeface="Cambria Math" panose="02040503050406030204" pitchFamily="18" charset="0"/>
                              <a:ea typeface="Cambria Math" panose="02040503050406030204" pitchFamily="18" charset="0"/>
                            </a:rPr>
                            <m:t>0</m:t>
                          </m:r>
                        </m:den>
                      </m:f>
                    </m:oMath>
                  </m:oMathPara>
                </a14:m>
                <a:endParaRPr lang="ru-RU" sz="2400" dirty="0"/>
              </a:p>
              <a:p>
                <a:pPr algn="ctr"/>
                <a14:m>
                  <m:oMathPara xmlns:m="http://schemas.openxmlformats.org/officeDocument/2006/math">
                    <m:oMathParaPr>
                      <m:jc m:val="centerGroup"/>
                    </m:oMathParaPr>
                    <m:oMath xmlns:m="http://schemas.openxmlformats.org/officeDocument/2006/math">
                      <m:r>
                        <a:rPr lang="ru-RU" sz="2400" i="1" smtClean="0">
                          <a:latin typeface="Cambria Math" panose="02040503050406030204" pitchFamily="18" charset="0"/>
                          <a:ea typeface="Cambria Math" panose="02040503050406030204" pitchFamily="18" charset="0"/>
                        </a:rPr>
                        <m:t>∆</m:t>
                      </m:r>
                      <m:r>
                        <a:rPr lang="ru-RU" sz="2400" i="1" smtClean="0">
                          <a:latin typeface="Cambria Math" panose="02040503050406030204" pitchFamily="18" charset="0"/>
                          <a:ea typeface="Cambria Math" panose="02040503050406030204" pitchFamily="18" charset="0"/>
                        </a:rPr>
                        <m:t>𝜑</m:t>
                      </m:r>
                      <m:r>
                        <a:rPr lang="ru-RU" sz="2400" b="0" i="1" smtClean="0">
                          <a:latin typeface="Cambria Math" panose="02040503050406030204" pitchFamily="18" charset="0"/>
                          <a:ea typeface="Cambria Math" panose="02040503050406030204" pitchFamily="18" charset="0"/>
                        </a:rPr>
                        <m:t>=0</m:t>
                      </m:r>
                    </m:oMath>
                  </m:oMathPara>
                </a14:m>
                <a:endParaRPr lang="en-US" sz="2400" b="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ru-RU" sz="2400" smtClean="0">
                          <a:latin typeface="Cambria Math" panose="02040503050406030204" pitchFamily="18" charset="0"/>
                        </a:rPr>
                        <m:t>Δ</m:t>
                      </m:r>
                      <m:r>
                        <m:rPr>
                          <m:sty m:val="p"/>
                        </m:rPr>
                        <a:rPr lang="el-GR" sz="2400" i="1" smtClean="0">
                          <a:latin typeface="Cambria Math" panose="02040503050406030204" pitchFamily="18" charset="0"/>
                          <a:ea typeface="Cambria Math" panose="02040503050406030204" pitchFamily="18" charset="0"/>
                        </a:rPr>
                        <m:t>φ</m:t>
                      </m:r>
                      <m:r>
                        <a:rPr lang="ru-RU" sz="2400" i="0">
                          <a:latin typeface="Cambria Math" panose="02040503050406030204" pitchFamily="18" charset="0"/>
                        </a:rPr>
                        <m:t>≡</m:t>
                      </m:r>
                      <m:f>
                        <m:fPr>
                          <m:ctrlPr>
                            <a:rPr lang="ru-RU"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𝑟</m:t>
                          </m:r>
                        </m:den>
                      </m:f>
                      <m:f>
                        <m:fPr>
                          <m:ctrlPr>
                            <a:rPr lang="ru-RU" sz="2400" i="1" smtClean="0">
                              <a:latin typeface="Cambria Math" panose="02040503050406030204" pitchFamily="18" charset="0"/>
                            </a:rPr>
                          </m:ctrlPr>
                        </m:fPr>
                        <m:num>
                          <m:r>
                            <a:rPr lang="ru-RU" sz="2400" i="1" smtClean="0">
                              <a:latin typeface="Cambria Math" panose="02040503050406030204" pitchFamily="18" charset="0"/>
                              <a:ea typeface="Cambria Math" panose="02040503050406030204" pitchFamily="18" charset="0"/>
                            </a:rPr>
                            <m:t>𝜕</m:t>
                          </m:r>
                        </m:num>
                        <m:den>
                          <m:r>
                            <a:rPr lang="ru-RU"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𝑟</m:t>
                          </m:r>
                        </m:den>
                      </m:f>
                      <m:d>
                        <m:dPr>
                          <m:ctrlPr>
                            <a:rPr lang="ru-RU" sz="2400" i="1" smtClean="0">
                              <a:latin typeface="Cambria Math" panose="02040503050406030204" pitchFamily="18" charset="0"/>
                            </a:rPr>
                          </m:ctrlPr>
                        </m:dPr>
                        <m:e>
                          <m:r>
                            <a:rPr lang="en-US" sz="2400" b="0" i="1" smtClean="0">
                              <a:latin typeface="Cambria Math" panose="02040503050406030204" pitchFamily="18" charset="0"/>
                            </a:rPr>
                            <m:t>𝑟</m:t>
                          </m:r>
                          <m:f>
                            <m:fPr>
                              <m:ctrlPr>
                                <a:rPr lang="ru-RU" sz="2400" i="1" smtClean="0">
                                  <a:latin typeface="Cambria Math" panose="02040503050406030204" pitchFamily="18" charset="0"/>
                                  <a:ea typeface="Cambria Math" panose="02040503050406030204" pitchFamily="18" charset="0"/>
                                </a:rPr>
                              </m:ctrlPr>
                            </m:fPr>
                            <m:num>
                              <m:r>
                                <a:rPr lang="ru-RU" sz="2400" i="1" smtClean="0">
                                  <a:latin typeface="Cambria Math" panose="02040503050406030204" pitchFamily="18" charset="0"/>
                                  <a:ea typeface="Cambria Math" panose="02040503050406030204" pitchFamily="18" charset="0"/>
                                </a:rPr>
                                <m:t>𝜕𝜑</m:t>
                              </m:r>
                            </m:num>
                            <m:den>
                              <m:r>
                                <a:rPr lang="ru-RU"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𝑟</m:t>
                              </m:r>
                            </m:den>
                          </m:f>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𝑟</m:t>
                          </m:r>
                          <m:r>
                            <a:rPr lang="en-US" sz="2400" b="0" i="1" baseline="30000" smtClean="0">
                              <a:latin typeface="Cambria Math" panose="02040503050406030204" pitchFamily="18" charset="0"/>
                              <a:ea typeface="Cambria Math" panose="02040503050406030204" pitchFamily="18" charset="0"/>
                            </a:rPr>
                            <m:t>2</m:t>
                          </m:r>
                        </m:den>
                      </m:f>
                      <m:f>
                        <m:fPr>
                          <m:ctrlPr>
                            <a:rPr lang="ru-RU" sz="2400" i="1">
                              <a:solidFill>
                                <a:srgbClr val="836967"/>
                              </a:solidFill>
                              <a:latin typeface="Cambria Math" panose="02040503050406030204" pitchFamily="18" charset="0"/>
                            </a:rPr>
                          </m:ctrlPr>
                        </m:fPr>
                        <m:num>
                          <m:r>
                            <a:rPr lang="ru-RU" sz="2400">
                              <a:latin typeface="Cambria Math" panose="02040503050406030204" pitchFamily="18" charset="0"/>
                            </a:rPr>
                            <m:t>𝜕</m:t>
                          </m:r>
                          <m:r>
                            <a:rPr lang="en-US" sz="2400" i="1" baseline="30000">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𝜑</m:t>
                          </m:r>
                        </m:num>
                        <m:den>
                          <m:r>
                            <a:rPr lang="ru-RU" sz="2400">
                              <a:latin typeface="Cambria Math" panose="02040503050406030204" pitchFamily="18" charset="0"/>
                            </a:rPr>
                            <m:t>𝜕</m:t>
                          </m:r>
                          <m:r>
                            <a:rPr lang="ru-RU" sz="2400" i="1">
                              <a:latin typeface="Cambria Math" panose="02040503050406030204" pitchFamily="18" charset="0"/>
                              <a:ea typeface="Cambria Math" panose="02040503050406030204" pitchFamily="18" charset="0"/>
                            </a:rPr>
                            <m:t>𝛼</m:t>
                          </m:r>
                          <m:r>
                            <a:rPr lang="en-US" sz="2400" i="1" baseline="30000">
                              <a:latin typeface="Cambria Math" panose="02040503050406030204" pitchFamily="18" charset="0"/>
                            </a:rPr>
                            <m:t>2</m:t>
                          </m:r>
                        </m:den>
                      </m:f>
                      <m:r>
                        <a:rPr lang="en-US" sz="2400" b="0" i="1" smtClean="0">
                          <a:latin typeface="Cambria Math" panose="02040503050406030204" pitchFamily="18" charset="0"/>
                        </a:rPr>
                        <m:t>+</m:t>
                      </m:r>
                      <m:f>
                        <m:fPr>
                          <m:ctrlPr>
                            <a:rPr lang="ru-RU" sz="2400" i="1">
                              <a:solidFill>
                                <a:srgbClr val="836967"/>
                              </a:solidFill>
                              <a:latin typeface="Cambria Math" panose="02040503050406030204" pitchFamily="18" charset="0"/>
                            </a:rPr>
                          </m:ctrlPr>
                        </m:fPr>
                        <m:num>
                          <m:r>
                            <a:rPr lang="ru-RU" sz="2400">
                              <a:latin typeface="Cambria Math" panose="02040503050406030204" pitchFamily="18" charset="0"/>
                            </a:rPr>
                            <m:t>𝜕</m:t>
                          </m:r>
                          <m:r>
                            <a:rPr lang="en-US" sz="2400" i="1" baseline="30000">
                              <a:latin typeface="Cambria Math" panose="02040503050406030204" pitchFamily="18" charset="0"/>
                            </a:rPr>
                            <m:t>2</m:t>
                          </m:r>
                          <m:r>
                            <a:rPr lang="en-US" sz="2400" i="1" smtClean="0">
                              <a:latin typeface="Cambria Math" panose="02040503050406030204" pitchFamily="18" charset="0"/>
                              <a:ea typeface="Cambria Math" panose="02040503050406030204" pitchFamily="18" charset="0"/>
                            </a:rPr>
                            <m:t>𝜑</m:t>
                          </m:r>
                        </m:num>
                        <m:den>
                          <m:r>
                            <a:rPr lang="ru-RU" sz="2400">
                              <a:latin typeface="Cambria Math" panose="02040503050406030204" pitchFamily="18" charset="0"/>
                            </a:rPr>
                            <m:t>𝜕</m:t>
                          </m:r>
                          <m:r>
                            <a:rPr lang="en-US" sz="2400" b="0" i="1" smtClean="0">
                              <a:latin typeface="Cambria Math" panose="02040503050406030204" pitchFamily="18" charset="0"/>
                            </a:rPr>
                            <m:t>𝑧</m:t>
                          </m:r>
                          <m:r>
                            <a:rPr lang="en-US" sz="2400" b="0" i="1" baseline="30000" smtClean="0">
                              <a:latin typeface="Cambria Math" panose="02040503050406030204" pitchFamily="18" charset="0"/>
                            </a:rPr>
                            <m:t>2</m:t>
                          </m:r>
                        </m:den>
                      </m:f>
                    </m:oMath>
                  </m:oMathPara>
                </a14:m>
                <a:endParaRPr lang="ru-RU" sz="4400" dirty="0"/>
              </a:p>
            </p:txBody>
          </p:sp>
        </mc:Choice>
        <mc:Fallback xmlns="">
          <p:sp>
            <p:nvSpPr>
              <p:cNvPr id="33" name="TextBox 32">
                <a:extLst>
                  <a:ext uri="{FF2B5EF4-FFF2-40B4-BE49-F238E27FC236}">
                    <a16:creationId xmlns:a16="http://schemas.microsoft.com/office/drawing/2014/main" id="{107F736C-8BB5-4B2C-8B45-498F6166EFFB}"/>
                  </a:ext>
                </a:extLst>
              </p:cNvPr>
              <p:cNvSpPr txBox="1">
                <a:spLocks noRot="1" noChangeAspect="1" noMove="1" noResize="1" noEditPoints="1" noAdjustHandles="1" noChangeArrowheads="1" noChangeShapeType="1" noTextEdit="1"/>
              </p:cNvSpPr>
              <p:nvPr/>
            </p:nvSpPr>
            <p:spPr>
              <a:xfrm>
                <a:off x="6615405" y="2553621"/>
                <a:ext cx="5784012" cy="1923925"/>
              </a:xfrm>
              <a:prstGeom prst="rect">
                <a:avLst/>
              </a:prstGeom>
              <a:blipFill>
                <a:blip r:embed="rId7"/>
                <a:stretch>
                  <a:fillRect/>
                </a:stretch>
              </a:blipFill>
            </p:spPr>
            <p:txBody>
              <a:bodyPr/>
              <a:lstStyle/>
              <a:p>
                <a:r>
                  <a:rPr lang="ru-RU">
                    <a:noFill/>
                  </a:rPr>
                  <a:t> </a:t>
                </a:r>
              </a:p>
            </p:txBody>
          </p:sp>
        </mc:Fallback>
      </mc:AlternateContent>
      <p:sp>
        <p:nvSpPr>
          <p:cNvPr id="34" name="Номер слайда 4">
            <a:extLst>
              <a:ext uri="{FF2B5EF4-FFF2-40B4-BE49-F238E27FC236}">
                <a16:creationId xmlns:a16="http://schemas.microsoft.com/office/drawing/2014/main" id="{F13032C7-3AE2-4319-8EEA-13CADE265AC3}"/>
              </a:ext>
            </a:extLst>
          </p:cNvPr>
          <p:cNvSpPr txBox="1">
            <a:spLocks/>
          </p:cNvSpPr>
          <p:nvPr/>
        </p:nvSpPr>
        <p:spPr>
          <a:xfrm>
            <a:off x="11169040" y="6254384"/>
            <a:ext cx="838199" cy="516618"/>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A27E8C-1FE8-9843-A47B-9490F8A0C55F}" type="slidenum">
              <a:rPr lang="ru-RU" sz="2400" smtClean="0"/>
              <a:pPr/>
              <a:t>12</a:t>
            </a:fld>
            <a:endParaRPr lang="ru-RU" dirty="0"/>
          </a:p>
        </p:txBody>
      </p:sp>
      <p:sp>
        <p:nvSpPr>
          <p:cNvPr id="3" name="Текст 2">
            <a:extLst>
              <a:ext uri="{FF2B5EF4-FFF2-40B4-BE49-F238E27FC236}">
                <a16:creationId xmlns:a16="http://schemas.microsoft.com/office/drawing/2014/main" id="{B54AF2D4-E781-4BE0-A3FD-78694F8CAF70}"/>
              </a:ext>
            </a:extLst>
          </p:cNvPr>
          <p:cNvSpPr>
            <a:spLocks noGrp="1"/>
          </p:cNvSpPr>
          <p:nvPr>
            <p:ph type="body" sz="quarter" idx="11"/>
          </p:nvPr>
        </p:nvSpPr>
        <p:spPr/>
        <p:txBody>
          <a:bodyPr>
            <a:normAutofit fontScale="92500" lnSpcReduction="10000"/>
          </a:bodyPr>
          <a:lstStyle/>
          <a:p>
            <a:r>
              <a:rPr lang="en-US" sz="3600" dirty="0"/>
              <a:t>Modeling a complex capacitor system for charge calculation</a:t>
            </a:r>
            <a:endParaRPr lang="ru-RU" sz="3600" dirty="0"/>
          </a:p>
        </p:txBody>
      </p:sp>
    </p:spTree>
    <p:extLst>
      <p:ext uri="{BB962C8B-B14F-4D97-AF65-F5344CB8AC3E}">
        <p14:creationId xmlns:p14="http://schemas.microsoft.com/office/powerpoint/2010/main" val="2854036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B0F0">
            <a:alpha val="34000"/>
          </a:srgbClr>
        </a:solidFill>
        <a:effectLst/>
      </p:bgPr>
    </p:bg>
    <p:spTree>
      <p:nvGrpSpPr>
        <p:cNvPr id="1" name=""/>
        <p:cNvGrpSpPr/>
        <p:nvPr/>
      </p:nvGrpSpPr>
      <p:grpSpPr>
        <a:xfrm>
          <a:off x="0" y="0"/>
          <a:ext cx="0" cy="0"/>
          <a:chOff x="0" y="0"/>
          <a:chExt cx="0" cy="0"/>
        </a:xfrm>
      </p:grpSpPr>
      <p:sp>
        <p:nvSpPr>
          <p:cNvPr id="7" name="Текст 6">
            <a:extLst>
              <a:ext uri="{FF2B5EF4-FFF2-40B4-BE49-F238E27FC236}">
                <a16:creationId xmlns:a16="http://schemas.microsoft.com/office/drawing/2014/main" id="{946707BC-70F5-4E0B-AC9D-6AFE1AA9EE9E}"/>
              </a:ext>
            </a:extLst>
          </p:cNvPr>
          <p:cNvSpPr>
            <a:spLocks noGrp="1"/>
          </p:cNvSpPr>
          <p:nvPr>
            <p:ph type="body" sz="quarter" idx="11"/>
          </p:nvPr>
        </p:nvSpPr>
        <p:spPr/>
        <p:txBody>
          <a:bodyPr/>
          <a:lstStyle/>
          <a:p>
            <a:r>
              <a:rPr lang="en-US" dirty="0"/>
              <a:t>Distribution of potential in space with the course of iterations</a:t>
            </a:r>
            <a:endParaRPr lang="ru-RU" dirty="0"/>
          </a:p>
        </p:txBody>
      </p:sp>
      <p:sp>
        <p:nvSpPr>
          <p:cNvPr id="5" name="Номер слайда 4">
            <a:extLst>
              <a:ext uri="{FF2B5EF4-FFF2-40B4-BE49-F238E27FC236}">
                <a16:creationId xmlns:a16="http://schemas.microsoft.com/office/drawing/2014/main" id="{CC9AE7A9-C30F-4D8A-BFBD-A67AA574F9BF}"/>
              </a:ext>
            </a:extLst>
          </p:cNvPr>
          <p:cNvSpPr>
            <a:spLocks noGrp="1"/>
          </p:cNvSpPr>
          <p:nvPr>
            <p:ph type="sldNum" sz="quarter" idx="13"/>
          </p:nvPr>
        </p:nvSpPr>
        <p:spPr/>
        <p:txBody>
          <a:bodyPr/>
          <a:lstStyle/>
          <a:p>
            <a:fld id="{3FA27E8C-1FE8-9843-A47B-9490F8A0C55F}" type="slidenum">
              <a:rPr lang="ru-RU" smtClean="0"/>
              <a:t>13</a:t>
            </a:fld>
            <a:endParaRPr lang="ru-RU"/>
          </a:p>
        </p:txBody>
      </p:sp>
      <p:pic>
        <p:nvPicPr>
          <p:cNvPr id="3" name="Рисунок 2">
            <a:extLst>
              <a:ext uri="{FF2B5EF4-FFF2-40B4-BE49-F238E27FC236}">
                <a16:creationId xmlns:a16="http://schemas.microsoft.com/office/drawing/2014/main" id="{9C56D986-4BE2-4977-A4F3-095660C07DAD}"/>
              </a:ext>
            </a:extLst>
          </p:cNvPr>
          <p:cNvPicPr>
            <a:picLocks noChangeAspect="1"/>
          </p:cNvPicPr>
          <p:nvPr/>
        </p:nvPicPr>
        <p:blipFill rotWithShape="1">
          <a:blip r:embed="rId2">
            <a:extLst>
              <a:ext uri="{28A0092B-C50C-407E-A947-70E740481C1C}">
                <a14:useLocalDpi xmlns:a14="http://schemas.microsoft.com/office/drawing/2010/main" val="0"/>
              </a:ext>
            </a:extLst>
          </a:blip>
          <a:srcRect l="24088" t="6680" r="23482"/>
          <a:stretch/>
        </p:blipFill>
        <p:spPr>
          <a:xfrm>
            <a:off x="395762" y="981774"/>
            <a:ext cx="5700237" cy="5707045"/>
          </a:xfrm>
          <a:prstGeom prst="rect">
            <a:avLst/>
          </a:prstGeom>
        </p:spPr>
      </p:pic>
    </p:spTree>
    <p:extLst>
      <p:ext uri="{BB962C8B-B14F-4D97-AF65-F5344CB8AC3E}">
        <p14:creationId xmlns:p14="http://schemas.microsoft.com/office/powerpoint/2010/main" val="2666619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9AAC32A5-EDDE-43E6-9CCE-F0BFB972BB03}"/>
              </a:ext>
            </a:extLst>
          </p:cNvPr>
          <p:cNvSpPr>
            <a:spLocks noGrp="1"/>
          </p:cNvSpPr>
          <p:nvPr>
            <p:ph type="body" sz="quarter" idx="11"/>
          </p:nvPr>
        </p:nvSpPr>
        <p:spPr/>
        <p:txBody>
          <a:bodyPr>
            <a:normAutofit lnSpcReduction="10000"/>
          </a:bodyPr>
          <a:lstStyle/>
          <a:p>
            <a:r>
              <a:rPr lang="en-US" sz="3200" dirty="0"/>
              <a:t>Results</a:t>
            </a:r>
            <a:endParaRPr lang="ru-RU" sz="3200" dirty="0"/>
          </a:p>
        </p:txBody>
      </p:sp>
      <p:sp>
        <p:nvSpPr>
          <p:cNvPr id="5" name="Номер слайда 4">
            <a:extLst>
              <a:ext uri="{FF2B5EF4-FFF2-40B4-BE49-F238E27FC236}">
                <a16:creationId xmlns:a16="http://schemas.microsoft.com/office/drawing/2014/main" id="{BC89E4FE-F075-4445-9070-EC87DC8F51D6}"/>
              </a:ext>
            </a:extLst>
          </p:cNvPr>
          <p:cNvSpPr>
            <a:spLocks noGrp="1"/>
          </p:cNvSpPr>
          <p:nvPr>
            <p:ph type="sldNum" sz="quarter" idx="13"/>
          </p:nvPr>
        </p:nvSpPr>
        <p:spPr/>
        <p:txBody>
          <a:bodyPr/>
          <a:lstStyle/>
          <a:p>
            <a:fld id="{3FA27E8C-1FE8-9843-A47B-9490F8A0C55F}" type="slidenum">
              <a:rPr lang="ru-RU" smtClean="0"/>
              <a:t>14</a:t>
            </a:fld>
            <a:endParaRPr lang="ru-RU"/>
          </a:p>
        </p:txBody>
      </p:sp>
      <p:sp>
        <p:nvSpPr>
          <p:cNvPr id="12" name="TextBox 11">
            <a:extLst>
              <a:ext uri="{FF2B5EF4-FFF2-40B4-BE49-F238E27FC236}">
                <a16:creationId xmlns:a16="http://schemas.microsoft.com/office/drawing/2014/main" id="{5AA77DEC-D615-4E20-8E7B-68B5B7FC0DD1}"/>
              </a:ext>
            </a:extLst>
          </p:cNvPr>
          <p:cNvSpPr txBox="1"/>
          <p:nvPr/>
        </p:nvSpPr>
        <p:spPr>
          <a:xfrm>
            <a:off x="7197709" y="3089524"/>
            <a:ext cx="4792904" cy="2308324"/>
          </a:xfrm>
          <a:prstGeom prst="rect">
            <a:avLst/>
          </a:prstGeom>
          <a:solidFill>
            <a:schemeClr val="bg1"/>
          </a:solidFill>
          <a:ln w="38100">
            <a:solidFill>
              <a:schemeClr val="tx1"/>
            </a:solidFill>
          </a:ln>
        </p:spPr>
        <p:txBody>
          <a:bodyPr wrap="square">
            <a:spAutoFit/>
          </a:bodyPr>
          <a:lstStyle/>
          <a:p>
            <a:r>
              <a:rPr lang="en-US" sz="2400" dirty="0"/>
              <a:t>In the range of 3-5 kV, the simulation converges with mathematical methods ∆&lt;8%.In this range, the simplified mathematical model differs little from the complicated one ∆&lt;1%</a:t>
            </a:r>
            <a:endParaRPr lang="ru-RU" sz="2400" dirty="0"/>
          </a:p>
        </p:txBody>
      </p:sp>
      <p:grpSp>
        <p:nvGrpSpPr>
          <p:cNvPr id="4" name="Группа 3">
            <a:extLst>
              <a:ext uri="{FF2B5EF4-FFF2-40B4-BE49-F238E27FC236}">
                <a16:creationId xmlns:a16="http://schemas.microsoft.com/office/drawing/2014/main" id="{BF1E19C5-6F03-4104-AEE2-7AF9EB9D9E16}"/>
              </a:ext>
            </a:extLst>
          </p:cNvPr>
          <p:cNvGrpSpPr/>
          <p:nvPr/>
        </p:nvGrpSpPr>
        <p:grpSpPr>
          <a:xfrm>
            <a:off x="-500063" y="830263"/>
            <a:ext cx="9804401" cy="7523162"/>
            <a:chOff x="-500063" y="830263"/>
            <a:chExt cx="9804401" cy="7523162"/>
          </a:xfrm>
        </p:grpSpPr>
        <p:graphicFrame>
          <p:nvGraphicFramePr>
            <p:cNvPr id="3" name="Объект 2">
              <a:extLst>
                <a:ext uri="{FF2B5EF4-FFF2-40B4-BE49-F238E27FC236}">
                  <a16:creationId xmlns:a16="http://schemas.microsoft.com/office/drawing/2014/main" id="{7F2B3BC0-833D-474E-9C11-022DA952E3AF}"/>
                </a:ext>
              </a:extLst>
            </p:cNvPr>
            <p:cNvGraphicFramePr>
              <a:graphicFrameLocks noChangeAspect="1"/>
            </p:cNvGraphicFramePr>
            <p:nvPr>
              <p:extLst>
                <p:ext uri="{D42A27DB-BD31-4B8C-83A1-F6EECF244321}">
                  <p14:modId xmlns:p14="http://schemas.microsoft.com/office/powerpoint/2010/main" val="589090910"/>
                </p:ext>
              </p:extLst>
            </p:nvPr>
          </p:nvGraphicFramePr>
          <p:xfrm>
            <a:off x="-500063" y="830263"/>
            <a:ext cx="9804401" cy="7523162"/>
          </p:xfrm>
          <a:graphic>
            <a:graphicData uri="http://schemas.openxmlformats.org/presentationml/2006/ole">
              <mc:AlternateContent xmlns:mc="http://schemas.openxmlformats.org/markup-compatibility/2006">
                <mc:Choice xmlns:v="urn:schemas-microsoft-com:vml" Requires="v">
                  <p:oleObj spid="_x0000_s13547" r:id="rId3" imgW="3849120" imgH="3261600" progId="">
                    <p:embed/>
                  </p:oleObj>
                </mc:Choice>
                <mc:Fallback>
                  <p:oleObj r:id="rId3" imgW="3849120" imgH="3261600" progId="">
                    <p:embed/>
                    <p:pic>
                      <p:nvPicPr>
                        <p:cNvPr id="0" name=""/>
                        <p:cNvPicPr/>
                        <p:nvPr/>
                      </p:nvPicPr>
                      <p:blipFill>
                        <a:blip r:embed="rId4"/>
                        <a:stretch>
                          <a:fillRect/>
                        </a:stretch>
                      </p:blipFill>
                      <p:spPr>
                        <a:xfrm>
                          <a:off x="-500063" y="830263"/>
                          <a:ext cx="9804401" cy="7523162"/>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F30B1EB1-0095-4B55-AF6A-06FBEE6078DF}"/>
                </a:ext>
              </a:extLst>
            </p:cNvPr>
            <p:cNvSpPr txBox="1"/>
            <p:nvPr/>
          </p:nvSpPr>
          <p:spPr>
            <a:xfrm rot="16200000">
              <a:off x="25029" y="3688591"/>
              <a:ext cx="226944" cy="276999"/>
            </a:xfrm>
            <a:prstGeom prst="rect">
              <a:avLst/>
            </a:prstGeom>
            <a:solidFill>
              <a:srgbClr val="FFFFFF"/>
            </a:solidFill>
          </p:spPr>
          <p:txBody>
            <a:bodyPr wrap="square" rtlCol="0">
              <a:spAutoFit/>
            </a:bodyPr>
            <a:lstStyle/>
            <a:p>
              <a:pPr algn="ctr"/>
              <a:r>
                <a:rPr lang="en-US" sz="1200" dirty="0"/>
                <a:t>C</a:t>
              </a:r>
              <a:endParaRPr lang="ru-RU" sz="1200" dirty="0"/>
            </a:p>
          </p:txBody>
        </p:sp>
        <p:sp>
          <p:nvSpPr>
            <p:cNvPr id="6" name="TextBox 5">
              <a:extLst>
                <a:ext uri="{FF2B5EF4-FFF2-40B4-BE49-F238E27FC236}">
                  <a16:creationId xmlns:a16="http://schemas.microsoft.com/office/drawing/2014/main" id="{43F08412-F33A-41C8-A06D-1F4A70C908CE}"/>
                </a:ext>
              </a:extLst>
            </p:cNvPr>
            <p:cNvSpPr txBox="1"/>
            <p:nvPr/>
          </p:nvSpPr>
          <p:spPr>
            <a:xfrm>
              <a:off x="6342378" y="1253431"/>
              <a:ext cx="2007477" cy="854080"/>
            </a:xfrm>
            <a:prstGeom prst="rect">
              <a:avLst/>
            </a:prstGeom>
            <a:solidFill>
              <a:schemeClr val="bg1"/>
            </a:solidFill>
            <a:ln>
              <a:solidFill>
                <a:schemeClr val="tx1"/>
              </a:solidFill>
            </a:ln>
          </p:spPr>
          <p:txBody>
            <a:bodyPr wrap="square" rtlCol="0">
              <a:spAutoFit/>
            </a:bodyPr>
            <a:lstStyle/>
            <a:p>
              <a:r>
                <a:rPr lang="en-US" sz="1650" dirty="0"/>
                <a:t>Modeling</a:t>
              </a:r>
              <a:endParaRPr lang="ru-RU" sz="1650" dirty="0"/>
            </a:p>
            <a:p>
              <a:r>
                <a:rPr lang="en-US" sz="1650" dirty="0"/>
                <a:t>First model</a:t>
              </a:r>
            </a:p>
            <a:p>
              <a:r>
                <a:rPr lang="en-US" sz="1650" dirty="0"/>
                <a:t>Refined model</a:t>
              </a:r>
              <a:endParaRPr lang="ru-RU" sz="1650" dirty="0"/>
            </a:p>
          </p:txBody>
        </p:sp>
      </p:grpSp>
    </p:spTree>
    <p:extLst>
      <p:ext uri="{BB962C8B-B14F-4D97-AF65-F5344CB8AC3E}">
        <p14:creationId xmlns:p14="http://schemas.microsoft.com/office/powerpoint/2010/main" val="276941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FFEFBF"/>
        </a:solidFill>
        <a:effectLst/>
      </p:bgPr>
    </p:bg>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D69B33E-69E7-41E9-8480-FDB9E617985E}"/>
              </a:ext>
            </a:extLst>
          </p:cNvPr>
          <p:cNvSpPr>
            <a:spLocks noGrp="1"/>
          </p:cNvSpPr>
          <p:nvPr>
            <p:ph type="body" sz="quarter" idx="11"/>
          </p:nvPr>
        </p:nvSpPr>
        <p:spPr/>
        <p:txBody>
          <a:bodyPr>
            <a:normAutofit/>
          </a:bodyPr>
          <a:lstStyle/>
          <a:p>
            <a:r>
              <a:rPr lang="en-US" dirty="0"/>
              <a:t>Calculate the surface charge density on the capacitor plates</a:t>
            </a:r>
          </a:p>
        </p:txBody>
      </p:sp>
      <p:sp>
        <p:nvSpPr>
          <p:cNvPr id="5" name="Номер слайда 4">
            <a:extLst>
              <a:ext uri="{FF2B5EF4-FFF2-40B4-BE49-F238E27FC236}">
                <a16:creationId xmlns:a16="http://schemas.microsoft.com/office/drawing/2014/main" id="{FCD4491E-77A5-4094-85F9-B9039DB0B85D}"/>
              </a:ext>
            </a:extLst>
          </p:cNvPr>
          <p:cNvSpPr>
            <a:spLocks noGrp="1"/>
          </p:cNvSpPr>
          <p:nvPr>
            <p:ph type="sldNum" sz="quarter" idx="13"/>
          </p:nvPr>
        </p:nvSpPr>
        <p:spPr/>
        <p:txBody>
          <a:bodyPr/>
          <a:lstStyle/>
          <a:p>
            <a:fld id="{3FA27E8C-1FE8-9843-A47B-9490F8A0C55F}" type="slidenum">
              <a:rPr lang="ru-RU" smtClean="0"/>
              <a:t>15</a:t>
            </a:fld>
            <a:endParaRPr lang="ru-RU"/>
          </a:p>
        </p:txBody>
      </p:sp>
      <p:sp>
        <p:nvSpPr>
          <p:cNvPr id="25" name="Прямоугольник 24">
            <a:extLst>
              <a:ext uri="{FF2B5EF4-FFF2-40B4-BE49-F238E27FC236}">
                <a16:creationId xmlns:a16="http://schemas.microsoft.com/office/drawing/2014/main" id="{422C7ED3-3D3C-455C-93AF-D55354AC750A}"/>
              </a:ext>
            </a:extLst>
          </p:cNvPr>
          <p:cNvSpPr/>
          <p:nvPr/>
        </p:nvSpPr>
        <p:spPr>
          <a:xfrm>
            <a:off x="117004" y="882708"/>
            <a:ext cx="1446295" cy="2454619"/>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 name="Прямая со стрелкой 8">
            <a:extLst>
              <a:ext uri="{FF2B5EF4-FFF2-40B4-BE49-F238E27FC236}">
                <a16:creationId xmlns:a16="http://schemas.microsoft.com/office/drawing/2014/main" id="{77205099-3A2B-483B-8D5E-51FC2A85A9F7}"/>
              </a:ext>
            </a:extLst>
          </p:cNvPr>
          <p:cNvCxnSpPr>
            <a:cxnSpLocks/>
          </p:cNvCxnSpPr>
          <p:nvPr/>
        </p:nvCxnSpPr>
        <p:spPr>
          <a:xfrm>
            <a:off x="989210" y="1999695"/>
            <a:ext cx="167030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643CB3D-865A-41E1-8D7E-8903A7EC7DEA}"/>
                  </a:ext>
                </a:extLst>
              </p:cNvPr>
              <p:cNvSpPr txBox="1"/>
              <p:nvPr/>
            </p:nvSpPr>
            <p:spPr>
              <a:xfrm>
                <a:off x="2167111" y="1494545"/>
                <a:ext cx="14462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r>
                        <a:rPr lang="en-US" b="0" i="1" smtClean="0">
                          <a:latin typeface="Cambria Math" panose="02040503050406030204" pitchFamily="18" charset="0"/>
                          <a:ea typeface="Cambria Math" panose="02040503050406030204" pitchFamily="18" charset="0"/>
                        </a:rPr>
                        <m:t>/2</m:t>
                      </m:r>
                    </m:oMath>
                  </m:oMathPara>
                </a14:m>
                <a:endParaRPr lang="ru-RU" dirty="0"/>
              </a:p>
            </p:txBody>
          </p:sp>
        </mc:Choice>
        <mc:Fallback xmlns="">
          <p:sp>
            <p:nvSpPr>
              <p:cNvPr id="11" name="TextBox 10">
                <a:extLst>
                  <a:ext uri="{FF2B5EF4-FFF2-40B4-BE49-F238E27FC236}">
                    <a16:creationId xmlns:a16="http://schemas.microsoft.com/office/drawing/2014/main" id="{7643CB3D-865A-41E1-8D7E-8903A7EC7DEA}"/>
                  </a:ext>
                </a:extLst>
              </p:cNvPr>
              <p:cNvSpPr txBox="1">
                <a:spLocks noRot="1" noChangeAspect="1" noMove="1" noResize="1" noEditPoints="1" noAdjustHandles="1" noChangeArrowheads="1" noChangeShapeType="1" noTextEdit="1"/>
              </p:cNvSpPr>
              <p:nvPr/>
            </p:nvSpPr>
            <p:spPr>
              <a:xfrm>
                <a:off x="2167111" y="1494545"/>
                <a:ext cx="1446295" cy="369332"/>
              </a:xfrm>
              <a:prstGeom prst="rect">
                <a:avLst/>
              </a:prstGeom>
              <a:blipFill>
                <a:blip r:embed="rId2"/>
                <a:stretch>
                  <a:fillRect b="-1311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4E21480-70CE-4FA1-8AB6-E153F92B05E0}"/>
                  </a:ext>
                </a:extLst>
              </p:cNvPr>
              <p:cNvSpPr txBox="1"/>
              <p:nvPr/>
            </p:nvSpPr>
            <p:spPr>
              <a:xfrm>
                <a:off x="117003" y="1375174"/>
                <a:ext cx="14462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r>
                        <a:rPr lang="en-US" b="0" i="1" smtClean="0">
                          <a:latin typeface="Cambria Math" panose="02040503050406030204" pitchFamily="18" charset="0"/>
                          <a:ea typeface="Cambria Math" panose="02040503050406030204" pitchFamily="18" charset="0"/>
                        </a:rPr>
                        <m:t>/2</m:t>
                      </m:r>
                    </m:oMath>
                  </m:oMathPara>
                </a14:m>
                <a:endParaRPr lang="ru-RU" dirty="0"/>
              </a:p>
            </p:txBody>
          </p:sp>
        </mc:Choice>
        <mc:Fallback xmlns="">
          <p:sp>
            <p:nvSpPr>
              <p:cNvPr id="37" name="TextBox 36">
                <a:extLst>
                  <a:ext uri="{FF2B5EF4-FFF2-40B4-BE49-F238E27FC236}">
                    <a16:creationId xmlns:a16="http://schemas.microsoft.com/office/drawing/2014/main" id="{B4E21480-70CE-4FA1-8AB6-E153F92B05E0}"/>
                  </a:ext>
                </a:extLst>
              </p:cNvPr>
              <p:cNvSpPr txBox="1">
                <a:spLocks noRot="1" noChangeAspect="1" noMove="1" noResize="1" noEditPoints="1" noAdjustHandles="1" noChangeArrowheads="1" noChangeShapeType="1" noTextEdit="1"/>
              </p:cNvSpPr>
              <p:nvPr/>
            </p:nvSpPr>
            <p:spPr>
              <a:xfrm>
                <a:off x="117003" y="1375174"/>
                <a:ext cx="1446295" cy="369332"/>
              </a:xfrm>
              <a:prstGeom prst="rect">
                <a:avLst/>
              </a:prstGeom>
              <a:blipFill>
                <a:blip r:embed="rId3"/>
                <a:stretch>
                  <a:fillRect b="-13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D4BB71D-A71B-49E4-8E0B-D304F7B27850}"/>
                  </a:ext>
                </a:extLst>
              </p:cNvPr>
              <p:cNvSpPr txBox="1"/>
              <p:nvPr/>
            </p:nvSpPr>
            <p:spPr>
              <a:xfrm>
                <a:off x="3825210" y="789748"/>
                <a:ext cx="3123600" cy="1209947"/>
              </a:xfrm>
              <a:prstGeom prst="rect">
                <a:avLst/>
              </a:prstGeom>
              <a:noFill/>
              <a:ln w="76200">
                <a:solidFill>
                  <a:schemeClr val="tx1"/>
                </a:solidFill>
              </a:ln>
            </p:spPr>
            <p:txBody>
              <a:bodyPr wrap="square" lIns="0" tIns="0" rIns="0" bIns="0" rtlCol="0">
                <a:spAutoFit/>
              </a:bodyPr>
              <a:lstStyle/>
              <a:p>
                <a:pPr>
                  <a:lnSpc>
                    <a:spcPct val="150000"/>
                  </a:lnSpc>
                </a:pPr>
                <a14:m>
                  <m:oMathPara xmlns:m="http://schemas.openxmlformats.org/officeDocument/2006/math">
                    <m:oMathParaPr>
                      <m:jc m:val="center"/>
                    </m:oMathParaPr>
                    <m:oMath xmlns:m="http://schemas.openxmlformats.org/officeDocument/2006/math">
                      <m:r>
                        <a:rPr lang="en-US" sz="2800" i="1">
                          <a:latin typeface="Cambria Math" panose="02040503050406030204" pitchFamily="18" charset="0"/>
                          <a:ea typeface="Cambria Math" panose="02040503050406030204" pitchFamily="18" charset="0"/>
                        </a:rPr>
                        <m:t>𝜎</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𝜀</m:t>
                      </m:r>
                      <m:r>
                        <a:rPr lang="en-US" sz="2800" i="1" baseline="-25000">
                          <a:latin typeface="Cambria Math" panose="02040503050406030204" pitchFamily="18" charset="0"/>
                          <a:ea typeface="Cambria Math" panose="02040503050406030204" pitchFamily="18" charset="0"/>
                        </a:rPr>
                        <m:t>0</m:t>
                      </m:r>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𝑈</m:t>
                          </m:r>
                        </m:num>
                        <m:den>
                          <m:r>
                            <a:rPr lang="en-US" sz="2800" i="1">
                              <a:latin typeface="Cambria Math" panose="02040503050406030204" pitchFamily="18" charset="0"/>
                              <a:ea typeface="Cambria Math" panose="02040503050406030204" pitchFamily="18" charset="0"/>
                            </a:rPr>
                            <m:t>𝑑</m:t>
                          </m:r>
                        </m:den>
                      </m:f>
                    </m:oMath>
                  </m:oMathPara>
                </a14:m>
                <a:endParaRPr lang="ru-RU" sz="2800" dirty="0"/>
              </a:p>
            </p:txBody>
          </p:sp>
        </mc:Choice>
        <mc:Fallback xmlns="">
          <p:sp>
            <p:nvSpPr>
              <p:cNvPr id="10" name="TextBox 9">
                <a:extLst>
                  <a:ext uri="{FF2B5EF4-FFF2-40B4-BE49-F238E27FC236}">
                    <a16:creationId xmlns:a16="http://schemas.microsoft.com/office/drawing/2014/main" id="{1D4BB71D-A71B-49E4-8E0B-D304F7B27850}"/>
                  </a:ext>
                </a:extLst>
              </p:cNvPr>
              <p:cNvSpPr txBox="1">
                <a:spLocks noRot="1" noChangeAspect="1" noMove="1" noResize="1" noEditPoints="1" noAdjustHandles="1" noChangeArrowheads="1" noChangeShapeType="1" noTextEdit="1"/>
              </p:cNvSpPr>
              <p:nvPr/>
            </p:nvSpPr>
            <p:spPr>
              <a:xfrm>
                <a:off x="3825210" y="789748"/>
                <a:ext cx="3123600" cy="1209947"/>
              </a:xfrm>
              <a:prstGeom prst="rect">
                <a:avLst/>
              </a:prstGeom>
              <a:blipFill>
                <a:blip r:embed="rId4"/>
                <a:stretch>
                  <a:fillRect/>
                </a:stretch>
              </a:blipFill>
              <a:ln w="76200">
                <a:solidFill>
                  <a:schemeClr val="tx1"/>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F06E2CD-81AD-471F-9A0F-60CFFB2223BC}"/>
                  </a:ext>
                </a:extLst>
              </p:cNvPr>
              <p:cNvSpPr txBox="1"/>
              <p:nvPr/>
            </p:nvSpPr>
            <p:spPr>
              <a:xfrm>
                <a:off x="4130938" y="2302030"/>
                <a:ext cx="3123600" cy="977768"/>
              </a:xfrm>
              <a:prstGeom prst="rect">
                <a:avLst/>
              </a:prstGeom>
              <a:noFill/>
              <a:ln w="76200">
                <a:solidFill>
                  <a:schemeClr val="tx1"/>
                </a:solidFill>
              </a:ln>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ru-RU" sz="2800" i="1">
                              <a:latin typeface="Cambria Math" panose="02040503050406030204" pitchFamily="18" charset="0"/>
                            </a:rPr>
                          </m:ctrlPr>
                        </m:fPr>
                        <m:num>
                          <m:r>
                            <a:rPr lang="en-US" sz="2800" i="1">
                              <a:latin typeface="Cambria Math" panose="02040503050406030204" pitchFamily="18" charset="0"/>
                            </a:rPr>
                            <m:t>𝑈</m:t>
                          </m:r>
                        </m:num>
                        <m:den>
                          <m:r>
                            <a:rPr lang="en-US" sz="2800" i="1">
                              <a:latin typeface="Cambria Math" panose="02040503050406030204" pitchFamily="18" charset="0"/>
                            </a:rPr>
                            <m:t>2</m:t>
                          </m:r>
                        </m:den>
                      </m:f>
                      <m:r>
                        <a:rPr lang="en-US" sz="2800" i="1">
                          <a:latin typeface="Cambria Math" panose="02040503050406030204" pitchFamily="18" charset="0"/>
                        </a:rPr>
                        <m:t>= </m:t>
                      </m:r>
                      <m:nary>
                        <m:naryPr>
                          <m:ctrlPr>
                            <a:rPr lang="en-US" sz="2800" i="1">
                              <a:latin typeface="Cambria Math" panose="02040503050406030204" pitchFamily="18" charset="0"/>
                            </a:rPr>
                          </m:ctrlPr>
                        </m:naryPr>
                        <m:sub>
                          <m:r>
                            <m:rPr>
                              <m:brk m:alnAt="23"/>
                            </m:rPr>
                            <a:rPr lang="en-US" sz="2800" i="1">
                              <a:latin typeface="Cambria Math" panose="02040503050406030204" pitchFamily="18" charset="0"/>
                            </a:rPr>
                            <m:t>0</m:t>
                          </m:r>
                        </m:sub>
                        <m:sup>
                          <m:r>
                            <a:rPr lang="en-US" sz="2800" i="1">
                              <a:latin typeface="Cambria Math" panose="02040503050406030204" pitchFamily="18" charset="0"/>
                            </a:rPr>
                            <m:t>𝑑</m:t>
                          </m:r>
                        </m:sup>
                        <m:e>
                          <m:r>
                            <a:rPr lang="en-US" sz="2800" i="1" smtClean="0">
                              <a:solidFill>
                                <a:srgbClr val="7030A0"/>
                              </a:solidFill>
                              <a:latin typeface="Cambria Math" panose="02040503050406030204" pitchFamily="18" charset="0"/>
                            </a:rPr>
                            <m:t>𝐸</m:t>
                          </m:r>
                          <m:r>
                            <a:rPr lang="en-US" sz="2800" i="1">
                              <a:latin typeface="Cambria Math" panose="02040503050406030204" pitchFamily="18" charset="0"/>
                            </a:rPr>
                            <m:t>𝑑𝑥</m:t>
                          </m:r>
                        </m:e>
                      </m:nary>
                    </m:oMath>
                  </m:oMathPara>
                </a14:m>
                <a:endParaRPr lang="en-US" sz="2800" dirty="0"/>
              </a:p>
            </p:txBody>
          </p:sp>
        </mc:Choice>
        <mc:Fallback xmlns="">
          <p:sp>
            <p:nvSpPr>
              <p:cNvPr id="12" name="TextBox 11">
                <a:extLst>
                  <a:ext uri="{FF2B5EF4-FFF2-40B4-BE49-F238E27FC236}">
                    <a16:creationId xmlns:a16="http://schemas.microsoft.com/office/drawing/2014/main" id="{3F06E2CD-81AD-471F-9A0F-60CFFB2223BC}"/>
                  </a:ext>
                </a:extLst>
              </p:cNvPr>
              <p:cNvSpPr txBox="1">
                <a:spLocks noRot="1" noChangeAspect="1" noMove="1" noResize="1" noEditPoints="1" noAdjustHandles="1" noChangeArrowheads="1" noChangeShapeType="1" noTextEdit="1"/>
              </p:cNvSpPr>
              <p:nvPr/>
            </p:nvSpPr>
            <p:spPr>
              <a:xfrm>
                <a:off x="4130938" y="2302030"/>
                <a:ext cx="3123600" cy="977768"/>
              </a:xfrm>
              <a:prstGeom prst="rect">
                <a:avLst/>
              </a:prstGeom>
              <a:blipFill>
                <a:blip r:embed="rId5"/>
                <a:stretch>
                  <a:fillRect/>
                </a:stretch>
              </a:blipFill>
              <a:ln w="76200">
                <a:solidFill>
                  <a:schemeClr val="tx1"/>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EED294-4F8B-4844-B3A7-395E241AFC54}"/>
                  </a:ext>
                </a:extLst>
              </p:cNvPr>
              <p:cNvSpPr txBox="1"/>
              <p:nvPr/>
            </p:nvSpPr>
            <p:spPr>
              <a:xfrm>
                <a:off x="4600552" y="3457080"/>
                <a:ext cx="6597729" cy="1074781"/>
              </a:xfrm>
              <a:prstGeom prst="rect">
                <a:avLst/>
              </a:prstGeom>
              <a:noFill/>
              <a:ln w="76200">
                <a:solidFill>
                  <a:schemeClr val="tx1"/>
                </a:solidFill>
              </a:ln>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m:rPr>
                          <m:nor/>
                        </m:rPr>
                        <a:rPr lang="en-US" sz="2800" dirty="0"/>
                        <m:t>k</m:t>
                      </m:r>
                      <m:r>
                        <m:rPr>
                          <m:nor/>
                        </m:rPr>
                        <a:rPr lang="en-US" sz="2800" dirty="0"/>
                        <m:t> = </m:t>
                      </m:r>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𝜋</m:t>
                          </m:r>
                          <m:r>
                            <a:rPr lang="en-US" sz="2800" i="1">
                              <a:latin typeface="Cambria Math" panose="02040503050406030204" pitchFamily="18" charset="0"/>
                              <a:ea typeface="Cambria Math" panose="02040503050406030204" pitchFamily="18" charset="0"/>
                            </a:rPr>
                            <m:t>𝑑</m:t>
                          </m:r>
                        </m:num>
                        <m:den>
                          <m:r>
                            <a:rPr lang="en-US" sz="2800" i="1">
                              <a:latin typeface="Cambria Math" panose="02040503050406030204" pitchFamily="18" charset="0"/>
                            </a:rPr>
                            <m:t>2</m:t>
                          </m:r>
                        </m:den>
                      </m:f>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nary>
                                <m:naryPr>
                                  <m:ctrlPr>
                                    <a:rPr lang="en-US" sz="2800" i="1">
                                      <a:latin typeface="Cambria Math" panose="02040503050406030204" pitchFamily="18" charset="0"/>
                                    </a:rPr>
                                  </m:ctrlPr>
                                </m:naryPr>
                                <m:sub>
                                  <m:r>
                                    <m:rPr>
                                      <m:brk m:alnAt="23"/>
                                    </m:rPr>
                                    <a:rPr lang="en-US" sz="2800" i="1">
                                      <a:latin typeface="Cambria Math" panose="02040503050406030204" pitchFamily="18" charset="0"/>
                                    </a:rPr>
                                    <m:t>0</m:t>
                                  </m:r>
                                </m:sub>
                                <m:sup>
                                  <m:r>
                                    <a:rPr lang="en-US" sz="2800" i="1">
                                      <a:latin typeface="Cambria Math" panose="02040503050406030204" pitchFamily="18" charset="0"/>
                                    </a:rPr>
                                    <m:t>𝑑</m:t>
                                  </m:r>
                                </m:sup>
                                <m:e>
                                  <m:r>
                                    <m:rPr>
                                      <m:sty m:val="p"/>
                                    </m:rPr>
                                    <a:rPr lang="en-US" sz="2800">
                                      <a:solidFill>
                                        <a:srgbClr val="7030A0"/>
                                      </a:solidFill>
                                      <a:latin typeface="Cambria Math" panose="02040503050406030204" pitchFamily="18" charset="0"/>
                                    </a:rPr>
                                    <m:t>arctg</m:t>
                                  </m:r>
                                  <m:d>
                                    <m:dPr>
                                      <m:ctrlPr>
                                        <a:rPr lang="en-US" sz="2800" i="1">
                                          <a:solidFill>
                                            <a:srgbClr val="7030A0"/>
                                          </a:solidFill>
                                          <a:latin typeface="Cambria Math" panose="02040503050406030204" pitchFamily="18" charset="0"/>
                                        </a:rPr>
                                      </m:ctrlPr>
                                    </m:dPr>
                                    <m:e>
                                      <m:f>
                                        <m:fPr>
                                          <m:ctrlPr>
                                            <a:rPr lang="en-US" sz="2800" i="1">
                                              <a:solidFill>
                                                <a:srgbClr val="7030A0"/>
                                              </a:solidFill>
                                              <a:latin typeface="Cambria Math" panose="02040503050406030204" pitchFamily="18" charset="0"/>
                                            </a:rPr>
                                          </m:ctrlPr>
                                        </m:fPr>
                                        <m:num>
                                          <m:sSup>
                                            <m:sSupPr>
                                              <m:ctrlPr>
                                                <a:rPr lang="en-US" sz="2800" i="1">
                                                  <a:solidFill>
                                                    <a:srgbClr val="7030A0"/>
                                                  </a:solidFill>
                                                  <a:latin typeface="Cambria Math" panose="02040503050406030204" pitchFamily="18" charset="0"/>
                                                </a:rPr>
                                              </m:ctrlPr>
                                            </m:sSupPr>
                                            <m:e>
                                              <m:r>
                                                <a:rPr lang="en-US" sz="2800" i="1">
                                                  <a:solidFill>
                                                    <a:srgbClr val="7030A0"/>
                                                  </a:solidFill>
                                                  <a:latin typeface="Cambria Math" panose="02040503050406030204" pitchFamily="18" charset="0"/>
                                                </a:rPr>
                                                <m:t>𝑎</m:t>
                                              </m:r>
                                            </m:e>
                                            <m:sup>
                                              <m:r>
                                                <a:rPr lang="en-US" sz="2800" i="1">
                                                  <a:solidFill>
                                                    <a:srgbClr val="7030A0"/>
                                                  </a:solidFill>
                                                  <a:latin typeface="Cambria Math" panose="02040503050406030204" pitchFamily="18" charset="0"/>
                                                </a:rPr>
                                                <m:t>2</m:t>
                                              </m:r>
                                            </m:sup>
                                          </m:sSup>
                                        </m:num>
                                        <m:den>
                                          <m:r>
                                            <a:rPr lang="en-US" sz="2800" i="1">
                                              <a:solidFill>
                                                <a:srgbClr val="7030A0"/>
                                              </a:solidFill>
                                              <a:latin typeface="Cambria Math" panose="02040503050406030204" pitchFamily="18" charset="0"/>
                                            </a:rPr>
                                            <m:t>𝑥</m:t>
                                          </m:r>
                                          <m:r>
                                            <a:rPr lang="en-US" sz="2800" i="1">
                                              <a:solidFill>
                                                <a:srgbClr val="7030A0"/>
                                              </a:solidFill>
                                              <a:latin typeface="Cambria Math" panose="02040503050406030204" pitchFamily="18" charset="0"/>
                                            </a:rPr>
                                            <m:t> </m:t>
                                          </m:r>
                                          <m:rad>
                                            <m:radPr>
                                              <m:degHide m:val="on"/>
                                              <m:ctrlPr>
                                                <a:rPr lang="en-US" sz="2800" i="1">
                                                  <a:solidFill>
                                                    <a:srgbClr val="7030A0"/>
                                                  </a:solidFill>
                                                  <a:latin typeface="Cambria Math" panose="02040503050406030204" pitchFamily="18" charset="0"/>
                                                </a:rPr>
                                              </m:ctrlPr>
                                            </m:radPr>
                                            <m:deg/>
                                            <m:e>
                                              <m:r>
                                                <a:rPr lang="en-US" sz="2800" i="1">
                                                  <a:solidFill>
                                                    <a:srgbClr val="7030A0"/>
                                                  </a:solidFill>
                                                  <a:latin typeface="Cambria Math" panose="02040503050406030204" pitchFamily="18" charset="0"/>
                                                </a:rPr>
                                                <m:t>2</m:t>
                                              </m:r>
                                              <m:r>
                                                <a:rPr lang="en-US" sz="2800" i="1">
                                                  <a:solidFill>
                                                    <a:srgbClr val="7030A0"/>
                                                  </a:solidFill>
                                                  <a:latin typeface="Cambria Math" panose="02040503050406030204" pitchFamily="18" charset="0"/>
                                                </a:rPr>
                                                <m:t>𝑎</m:t>
                                              </m:r>
                                              <m:r>
                                                <a:rPr lang="en-US" sz="2800" i="1" baseline="30000">
                                                  <a:solidFill>
                                                    <a:srgbClr val="7030A0"/>
                                                  </a:solidFill>
                                                  <a:latin typeface="Cambria Math" panose="02040503050406030204" pitchFamily="18" charset="0"/>
                                                </a:rPr>
                                                <m:t>2</m:t>
                                              </m:r>
                                              <m:r>
                                                <a:rPr lang="en-US" sz="2800" i="1">
                                                  <a:solidFill>
                                                    <a:srgbClr val="7030A0"/>
                                                  </a:solidFill>
                                                  <a:latin typeface="Cambria Math" panose="02040503050406030204" pitchFamily="18" charset="0"/>
                                                </a:rPr>
                                                <m:t>+</m:t>
                                              </m:r>
                                              <m:r>
                                                <a:rPr lang="en-US" sz="2800" i="1">
                                                  <a:solidFill>
                                                    <a:srgbClr val="7030A0"/>
                                                  </a:solidFill>
                                                  <a:latin typeface="Cambria Math" panose="02040503050406030204" pitchFamily="18" charset="0"/>
                                                </a:rPr>
                                                <m:t>𝑥</m:t>
                                              </m:r>
                                              <m:r>
                                                <a:rPr lang="en-US" sz="2800" i="1" baseline="30000">
                                                  <a:solidFill>
                                                    <a:srgbClr val="7030A0"/>
                                                  </a:solidFill>
                                                  <a:latin typeface="Cambria Math" panose="02040503050406030204" pitchFamily="18" charset="0"/>
                                                </a:rPr>
                                                <m:t>2</m:t>
                                              </m:r>
                                            </m:e>
                                          </m:rad>
                                        </m:den>
                                      </m:f>
                                    </m:e>
                                  </m:d>
                                  <m:r>
                                    <a:rPr lang="en-US" sz="2800" i="1">
                                      <a:latin typeface="Cambria Math" panose="02040503050406030204" pitchFamily="18" charset="0"/>
                                    </a:rPr>
                                    <m:t>𝑑𝑥</m:t>
                                  </m:r>
                                </m:e>
                              </m:nary>
                            </m:e>
                          </m:d>
                        </m:e>
                        <m:sup>
                          <m:r>
                            <a:rPr lang="en-US" sz="2800" i="1">
                              <a:latin typeface="Cambria Math" panose="02040503050406030204" pitchFamily="18" charset="0"/>
                            </a:rPr>
                            <m:t>−1</m:t>
                          </m:r>
                        </m:sup>
                      </m:sSup>
                    </m:oMath>
                  </m:oMathPara>
                </a14:m>
                <a:endParaRPr lang="en-US" sz="2800" dirty="0"/>
              </a:p>
            </p:txBody>
          </p:sp>
        </mc:Choice>
        <mc:Fallback xmlns="">
          <p:sp>
            <p:nvSpPr>
              <p:cNvPr id="13" name="TextBox 12">
                <a:extLst>
                  <a:ext uri="{FF2B5EF4-FFF2-40B4-BE49-F238E27FC236}">
                    <a16:creationId xmlns:a16="http://schemas.microsoft.com/office/drawing/2014/main" id="{73EED294-4F8B-4844-B3A7-395E241AFC54}"/>
                  </a:ext>
                </a:extLst>
              </p:cNvPr>
              <p:cNvSpPr txBox="1">
                <a:spLocks noRot="1" noChangeAspect="1" noMove="1" noResize="1" noEditPoints="1" noAdjustHandles="1" noChangeArrowheads="1" noChangeShapeType="1" noTextEdit="1"/>
              </p:cNvSpPr>
              <p:nvPr/>
            </p:nvSpPr>
            <p:spPr>
              <a:xfrm>
                <a:off x="4600552" y="3457080"/>
                <a:ext cx="6597729" cy="1074781"/>
              </a:xfrm>
              <a:prstGeom prst="rect">
                <a:avLst/>
              </a:prstGeom>
              <a:blipFill>
                <a:blip r:embed="rId6"/>
                <a:stretch>
                  <a:fillRect/>
                </a:stretch>
              </a:blipFill>
              <a:ln w="76200">
                <a:solidFill>
                  <a:schemeClr val="tx1"/>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FDD88D0-E6BE-421D-9DAF-E6AD9416B8C2}"/>
                  </a:ext>
                </a:extLst>
              </p:cNvPr>
              <p:cNvSpPr txBox="1"/>
              <p:nvPr/>
            </p:nvSpPr>
            <p:spPr>
              <a:xfrm>
                <a:off x="320037" y="4859411"/>
                <a:ext cx="10897481" cy="1628716"/>
              </a:xfrm>
              <a:prstGeom prst="rect">
                <a:avLst/>
              </a:prstGeom>
              <a:solidFill>
                <a:srgbClr val="FC6256"/>
              </a:solidFill>
              <a:ln w="76200">
                <a:solidFill>
                  <a:schemeClr val="tx1"/>
                </a:solidFill>
              </a:ln>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𝑘</m:t>
                      </m:r>
                      <m:r>
                        <a:rPr lang="en-US" sz="2800" i="1"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𝜋</m:t>
                          </m:r>
                          <m:r>
                            <a:rPr lang="en-US" sz="2800" i="1">
                              <a:latin typeface="Cambria Math" panose="02040503050406030204" pitchFamily="18" charset="0"/>
                              <a:ea typeface="Cambria Math" panose="02040503050406030204" pitchFamily="18" charset="0"/>
                            </a:rPr>
                            <m:t>𝑑</m:t>
                          </m:r>
                        </m:num>
                        <m:den>
                          <m:r>
                            <a:rPr lang="en-US" sz="2800" i="1">
                              <a:latin typeface="Cambria Math" panose="02040503050406030204" pitchFamily="18" charset="0"/>
                            </a:rPr>
                            <m:t>2</m:t>
                          </m:r>
                        </m:den>
                      </m:f>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r>
                                <a:rPr lang="en-US" sz="2800" i="1">
                                  <a:latin typeface="Cambria Math" panose="02040503050406030204" pitchFamily="18" charset="0"/>
                                </a:rPr>
                                <m:t>𝑑</m:t>
                              </m:r>
                              <m:r>
                                <a:rPr lang="en-US" sz="2800" i="1">
                                  <a:latin typeface="Cambria Math" panose="02040503050406030204" pitchFamily="18" charset="0"/>
                                  <a:ea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arctg</m:t>
                                  </m:r>
                                </m:fName>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panose="02040503050406030204" pitchFamily="18" charset="0"/>
                                                </a:rPr>
                                                <m:t>𝑎</m:t>
                                              </m:r>
                                            </m:e>
                                            <m:sup>
                                              <m:r>
                                                <a:rPr lang="en-US" sz="2800" i="1">
                                                  <a:latin typeface="Cambria Math" panose="02040503050406030204" pitchFamily="18" charset="0"/>
                                                </a:rPr>
                                                <m:t>2</m:t>
                                              </m:r>
                                            </m:sup>
                                          </m:sSup>
                                        </m:num>
                                        <m:den>
                                          <m:r>
                                            <a:rPr lang="en-US" sz="2800" i="1">
                                              <a:latin typeface="Cambria Math" panose="02040503050406030204" pitchFamily="18" charset="0"/>
                                            </a:rPr>
                                            <m:t>𝑑</m:t>
                                          </m:r>
                                          <m:r>
                                            <a:rPr lang="en-US" sz="2800" i="1">
                                              <a:latin typeface="Cambria Math" panose="02040503050406030204" pitchFamily="18" charset="0"/>
                                            </a:rPr>
                                            <m:t> </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2</m:t>
                                              </m:r>
                                              <m:r>
                                                <a:rPr lang="en-US" sz="2800" i="1">
                                                  <a:latin typeface="Cambria Math" panose="02040503050406030204" pitchFamily="18" charset="0"/>
                                                </a:rPr>
                                                <m:t>𝑎</m:t>
                                              </m:r>
                                              <m:r>
                                                <a:rPr lang="en-US" sz="2800" i="1" baseline="30000">
                                                  <a:latin typeface="Cambria Math" panose="02040503050406030204" pitchFamily="18" charset="0"/>
                                                </a:rPr>
                                                <m:t>2</m:t>
                                              </m:r>
                                              <m:r>
                                                <a:rPr lang="en-US" sz="2800" i="1">
                                                  <a:latin typeface="Cambria Math" panose="02040503050406030204" pitchFamily="18" charset="0"/>
                                                </a:rPr>
                                                <m:t>+</m:t>
                                              </m:r>
                                              <m:r>
                                                <a:rPr lang="en-US" sz="2800" i="1">
                                                  <a:latin typeface="Cambria Math" panose="02040503050406030204" pitchFamily="18" charset="0"/>
                                                </a:rPr>
                                                <m:t>𝑑</m:t>
                                              </m:r>
                                              <m:r>
                                                <a:rPr lang="en-US" sz="2800" i="1" baseline="30000">
                                                  <a:latin typeface="Cambria Math" panose="02040503050406030204" pitchFamily="18" charset="0"/>
                                                </a:rPr>
                                                <m:t>2</m:t>
                                              </m:r>
                                            </m:e>
                                          </m:rad>
                                        </m:den>
                                      </m:f>
                                    </m:e>
                                  </m:d>
                                </m:e>
                              </m:func>
                              <m:r>
                                <a:rPr lang="en-US" sz="2800" i="1">
                                  <a:latin typeface="Cambria Math" panose="02040503050406030204" pitchFamily="18" charset="0"/>
                                </a:rPr>
                                <m:t>+</m:t>
                              </m:r>
                              <m:r>
                                <a:rPr lang="en-US" sz="2800" i="1">
                                  <a:latin typeface="Cambria Math" panose="02040503050406030204" pitchFamily="18" charset="0"/>
                                </a:rPr>
                                <m:t>𝑎</m:t>
                              </m:r>
                              <m:r>
                                <a:rPr lang="en-US" sz="2800" i="1">
                                  <a:latin typeface="Cambria Math" panose="02040503050406030204" pitchFamily="18" charset="0"/>
                                  <a:ea typeface="Cambria Math" panose="02040503050406030204" pitchFamily="18" charset="0"/>
                                </a:rPr>
                                <m:t>∙</m:t>
                              </m:r>
                              <m:r>
                                <m:rPr>
                                  <m:sty m:val="p"/>
                                </m:rPr>
                                <a:rPr lang="en-US" sz="2800">
                                  <a:latin typeface="Cambria Math" panose="02040503050406030204" pitchFamily="18" charset="0"/>
                                  <a:ea typeface="Cambria Math" panose="02040503050406030204" pitchFamily="18" charset="0"/>
                                </a:rPr>
                                <m:t>ln</m:t>
                              </m:r>
                              <m:r>
                                <a:rPr lang="en-US" sz="2800" i="1">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rad>
                                    <m:radPr>
                                      <m:degHide m:val="on"/>
                                      <m:ctrlPr>
                                        <a:rPr lang="en-US" sz="2800" i="1">
                                          <a:latin typeface="Cambria Math" panose="02040503050406030204" pitchFamily="18" charset="0"/>
                                          <a:ea typeface="Cambria Math" panose="02040503050406030204" pitchFamily="18" charset="0"/>
                                        </a:rPr>
                                      </m:ctrlPr>
                                    </m:radPr>
                                    <m:deg/>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𝑑</m:t>
                                          </m:r>
                                        </m:e>
                                        <m:sup>
                                          <m:r>
                                            <a:rPr lang="en-US" sz="2800" i="1">
                                              <a:latin typeface="Cambria Math" panose="02040503050406030204" pitchFamily="18" charset="0"/>
                                              <a:ea typeface="Cambria Math" panose="02040503050406030204" pitchFamily="18" charset="0"/>
                                            </a:rPr>
                                            <m:t>2</m:t>
                                          </m:r>
                                        </m:sup>
                                      </m:sSup>
                                      <m:r>
                                        <a:rPr lang="en-US" sz="2800" i="1">
                                          <a:latin typeface="Cambria Math" panose="02040503050406030204" pitchFamily="18" charset="0"/>
                                          <a:ea typeface="Cambria Math" panose="02040503050406030204" pitchFamily="18" charset="0"/>
                                        </a:rPr>
                                        <m:t>+2</m:t>
                                      </m:r>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𝑎</m:t>
                                          </m:r>
                                        </m:e>
                                        <m:sup>
                                          <m:r>
                                            <a:rPr lang="en-US" sz="2800" i="1">
                                              <a:latin typeface="Cambria Math" panose="02040503050406030204" pitchFamily="18" charset="0"/>
                                              <a:ea typeface="Cambria Math" panose="02040503050406030204" pitchFamily="18" charset="0"/>
                                            </a:rPr>
                                            <m:t>2</m:t>
                                          </m:r>
                                        </m:sup>
                                      </m:sSup>
                                    </m:e>
                                  </m:rad>
                                  <m:r>
                                    <a:rPr lang="en-US" sz="2800" i="1">
                                      <a:latin typeface="Cambria Math" panose="02040503050406030204" pitchFamily="18" charset="0"/>
                                      <a:ea typeface="Cambria Math" panose="02040503050406030204" pitchFamily="18" charset="0"/>
                                    </a:rPr>
                                    <m:t>−1</m:t>
                                  </m:r>
                                </m:num>
                                <m:den>
                                  <m:rad>
                                    <m:radPr>
                                      <m:degHide m:val="on"/>
                                      <m:ctrlPr>
                                        <a:rPr lang="en-US" sz="2800" i="1">
                                          <a:latin typeface="Cambria Math" panose="02040503050406030204" pitchFamily="18" charset="0"/>
                                          <a:ea typeface="Cambria Math" panose="02040503050406030204" pitchFamily="18" charset="0"/>
                                        </a:rPr>
                                      </m:ctrlPr>
                                    </m:radPr>
                                    <m:deg/>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𝑑</m:t>
                                          </m:r>
                                        </m:e>
                                        <m:sup>
                                          <m:r>
                                            <a:rPr lang="en-US" sz="2800" i="1">
                                              <a:latin typeface="Cambria Math" panose="02040503050406030204" pitchFamily="18" charset="0"/>
                                              <a:ea typeface="Cambria Math" panose="02040503050406030204" pitchFamily="18" charset="0"/>
                                            </a:rPr>
                                            <m:t>2</m:t>
                                          </m:r>
                                        </m:sup>
                                      </m:sSup>
                                      <m:r>
                                        <a:rPr lang="en-US" sz="2800" i="1">
                                          <a:latin typeface="Cambria Math" panose="02040503050406030204" pitchFamily="18" charset="0"/>
                                          <a:ea typeface="Cambria Math" panose="02040503050406030204" pitchFamily="18" charset="0"/>
                                        </a:rPr>
                                        <m:t>+2</m:t>
                                      </m:r>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𝑎</m:t>
                                          </m:r>
                                        </m:e>
                                        <m:sup>
                                          <m:r>
                                            <a:rPr lang="en-US" sz="2800" i="1">
                                              <a:latin typeface="Cambria Math" panose="02040503050406030204" pitchFamily="18" charset="0"/>
                                              <a:ea typeface="Cambria Math" panose="02040503050406030204" pitchFamily="18" charset="0"/>
                                            </a:rPr>
                                            <m:t>2</m:t>
                                          </m:r>
                                        </m:sup>
                                      </m:sSup>
                                    </m:e>
                                  </m:rad>
                                  <m:r>
                                    <a:rPr lang="en-US" sz="2800" i="1">
                                      <a:latin typeface="Cambria Math" panose="02040503050406030204" pitchFamily="18" charset="0"/>
                                      <a:ea typeface="Cambria Math" panose="02040503050406030204" pitchFamily="18" charset="0"/>
                                    </a:rPr>
                                    <m:t>+1</m:t>
                                  </m:r>
                                </m:den>
                              </m:f>
                              <m:r>
                                <a:rPr lang="en-US" sz="2800" i="1">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rad>
                                    <m:radPr>
                                      <m:degHide m:val="on"/>
                                      <m:ctrlPr>
                                        <a:rPr lang="en-US" sz="2800" i="1">
                                          <a:latin typeface="Cambria Math" panose="02040503050406030204" pitchFamily="18" charset="0"/>
                                          <a:ea typeface="Cambria Math" panose="02040503050406030204" pitchFamily="18" charset="0"/>
                                        </a:rPr>
                                      </m:ctrlPr>
                                    </m:radPr>
                                    <m:deg/>
                                    <m:e>
                                      <m:r>
                                        <a:rPr lang="en-US" sz="2800" i="1">
                                          <a:latin typeface="Cambria Math" panose="02040503050406030204" pitchFamily="18" charset="0"/>
                                          <a:ea typeface="Cambria Math" panose="02040503050406030204" pitchFamily="18" charset="0"/>
                                        </a:rPr>
                                        <m:t>2</m:t>
                                      </m:r>
                                    </m:e>
                                  </m:rad>
                                  <m:r>
                                    <a:rPr lang="en-US" sz="2800" i="1">
                                      <a:latin typeface="Cambria Math" panose="02040503050406030204" pitchFamily="18" charset="0"/>
                                      <a:ea typeface="Cambria Math" panose="02040503050406030204" pitchFamily="18" charset="0"/>
                                    </a:rPr>
                                    <m:t>+1</m:t>
                                  </m:r>
                                </m:num>
                                <m:den>
                                  <m:rad>
                                    <m:radPr>
                                      <m:degHide m:val="on"/>
                                      <m:ctrlPr>
                                        <a:rPr lang="en-US" sz="2800" i="1">
                                          <a:latin typeface="Cambria Math" panose="02040503050406030204" pitchFamily="18" charset="0"/>
                                          <a:ea typeface="Cambria Math" panose="02040503050406030204" pitchFamily="18" charset="0"/>
                                        </a:rPr>
                                      </m:ctrlPr>
                                    </m:radPr>
                                    <m:deg/>
                                    <m:e>
                                      <m:r>
                                        <a:rPr lang="en-US" sz="2800" i="1">
                                          <a:latin typeface="Cambria Math" panose="02040503050406030204" pitchFamily="18" charset="0"/>
                                          <a:ea typeface="Cambria Math" panose="02040503050406030204" pitchFamily="18" charset="0"/>
                                        </a:rPr>
                                        <m:t>2</m:t>
                                      </m:r>
                                    </m:e>
                                  </m:rad>
                                  <m:r>
                                    <a:rPr lang="en-US" sz="2800" i="1">
                                      <a:latin typeface="Cambria Math" panose="02040503050406030204" pitchFamily="18" charset="0"/>
                                      <a:ea typeface="Cambria Math" panose="02040503050406030204" pitchFamily="18" charset="0"/>
                                    </a:rPr>
                                    <m:t>−1</m:t>
                                  </m:r>
                                </m:den>
                              </m:f>
                              <m:r>
                                <a:rPr lang="en-US" sz="2800" i="1">
                                  <a:latin typeface="Cambria Math" panose="02040503050406030204" pitchFamily="18" charset="0"/>
                                  <a:ea typeface="Cambria Math" panose="02040503050406030204" pitchFamily="18" charset="0"/>
                                </a:rPr>
                                <m:t>)</m:t>
                              </m:r>
                            </m:e>
                          </m:d>
                        </m:e>
                        <m:sup>
                          <m:r>
                            <a:rPr lang="en-US" sz="2800" i="1">
                              <a:latin typeface="Cambria Math" panose="02040503050406030204" pitchFamily="18" charset="0"/>
                            </a:rPr>
                            <m:t>−1</m:t>
                          </m:r>
                        </m:sup>
                      </m:sSup>
                    </m:oMath>
                  </m:oMathPara>
                </a14:m>
                <a:endParaRPr lang="ru-RU" sz="2800" dirty="0"/>
              </a:p>
              <a:p>
                <a:pPr algn="ctr"/>
                <a:r>
                  <a:rPr lang="en-US" sz="2800" dirty="0"/>
                  <a:t>k </a:t>
                </a:r>
                <a14:m>
                  <m:oMath xmlns:m="http://schemas.openxmlformats.org/officeDocument/2006/math">
                    <m:r>
                      <a:rPr lang="en-US" sz="2800" i="1">
                        <a:latin typeface="Cambria Math" panose="02040503050406030204" pitchFamily="18" charset="0"/>
                        <a:ea typeface="Cambria Math" panose="02040503050406030204" pitchFamily="18" charset="0"/>
                      </a:rPr>
                      <m:t>𝜖</m:t>
                    </m:r>
                    <m:r>
                      <a:rPr lang="en-US" sz="2800" i="1">
                        <a:latin typeface="Cambria Math" panose="02040503050406030204" pitchFamily="18" charset="0"/>
                        <a:ea typeface="Cambria Math" panose="02040503050406030204" pitchFamily="18" charset="0"/>
                      </a:rPr>
                      <m:t>(</m:t>
                    </m:r>
                  </m:oMath>
                </a14:m>
                <a:r>
                  <a:rPr lang="en-US" sz="2800" dirty="0"/>
                  <a:t>1.2 – 1.4)</a:t>
                </a:r>
                <a:endParaRPr lang="ru-RU" sz="2800" dirty="0"/>
              </a:p>
            </p:txBody>
          </p:sp>
        </mc:Choice>
        <mc:Fallback xmlns="">
          <p:sp>
            <p:nvSpPr>
              <p:cNvPr id="14" name="TextBox 13">
                <a:extLst>
                  <a:ext uri="{FF2B5EF4-FFF2-40B4-BE49-F238E27FC236}">
                    <a16:creationId xmlns:a16="http://schemas.microsoft.com/office/drawing/2014/main" id="{CFDD88D0-E6BE-421D-9DAF-E6AD9416B8C2}"/>
                  </a:ext>
                </a:extLst>
              </p:cNvPr>
              <p:cNvSpPr txBox="1">
                <a:spLocks noRot="1" noChangeAspect="1" noMove="1" noResize="1" noEditPoints="1" noAdjustHandles="1" noChangeArrowheads="1" noChangeShapeType="1" noTextEdit="1"/>
              </p:cNvSpPr>
              <p:nvPr/>
            </p:nvSpPr>
            <p:spPr>
              <a:xfrm>
                <a:off x="320037" y="4859411"/>
                <a:ext cx="10897481" cy="1628716"/>
              </a:xfrm>
              <a:prstGeom prst="rect">
                <a:avLst/>
              </a:prstGeom>
              <a:blipFill>
                <a:blip r:embed="rId7"/>
                <a:stretch>
                  <a:fillRect b="-9643"/>
                </a:stretch>
              </a:blipFill>
              <a:ln w="76200">
                <a:solidFill>
                  <a:schemeClr val="tx1"/>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4DF8009-3D19-475B-87DD-704C52EDD9C7}"/>
                  </a:ext>
                </a:extLst>
              </p:cNvPr>
              <p:cNvSpPr txBox="1"/>
              <p:nvPr/>
            </p:nvSpPr>
            <p:spPr>
              <a:xfrm>
                <a:off x="3825210" y="770200"/>
                <a:ext cx="3123600" cy="1209947"/>
              </a:xfrm>
              <a:prstGeom prst="rect">
                <a:avLst/>
              </a:prstGeom>
              <a:solidFill>
                <a:srgbClr val="FFEFBF"/>
              </a:solidFill>
              <a:ln w="76200">
                <a:solidFill>
                  <a:schemeClr val="tx1"/>
                </a:solidFill>
              </a:ln>
            </p:spPr>
            <p:txBody>
              <a:bodyPr wrap="square" lIns="0" tIns="0" rIns="0" bIns="0" rtlCol="0">
                <a:spAutoFit/>
              </a:bodyPr>
              <a:lstStyle/>
              <a:p>
                <a:pPr>
                  <a:lnSpc>
                    <a:spcPct val="150000"/>
                  </a:lnSpc>
                </a:pPr>
                <a14:m>
                  <m:oMathPara xmlns:m="http://schemas.openxmlformats.org/officeDocument/2006/math">
                    <m:oMathParaPr>
                      <m:jc m:val="center"/>
                    </m:oMathParaPr>
                    <m:oMath xmlns:m="http://schemas.openxmlformats.org/officeDocument/2006/math">
                      <m:r>
                        <a:rPr lang="en-US" sz="2800" i="1" smtClean="0">
                          <a:latin typeface="Cambria Math" panose="02040503050406030204" pitchFamily="18" charset="0"/>
                          <a:ea typeface="Cambria Math" panose="02040503050406030204" pitchFamily="18" charset="0"/>
                        </a:rPr>
                        <m:t>𝜎</m:t>
                      </m:r>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𝑘</m:t>
                      </m:r>
                      <m:r>
                        <a:rPr lang="en-US" sz="2800" i="1">
                          <a:latin typeface="Cambria Math" panose="02040503050406030204" pitchFamily="18" charset="0"/>
                          <a:ea typeface="Cambria Math" panose="02040503050406030204" pitchFamily="18" charset="0"/>
                        </a:rPr>
                        <m:t>𝜀</m:t>
                      </m:r>
                      <m:r>
                        <a:rPr lang="en-US" sz="2800" i="1" baseline="-25000">
                          <a:latin typeface="Cambria Math" panose="02040503050406030204" pitchFamily="18" charset="0"/>
                          <a:ea typeface="Cambria Math" panose="02040503050406030204" pitchFamily="18" charset="0"/>
                        </a:rPr>
                        <m:t>0</m:t>
                      </m:r>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𝑈</m:t>
                          </m:r>
                        </m:num>
                        <m:den>
                          <m:r>
                            <a:rPr lang="en-US" sz="2800" i="1">
                              <a:latin typeface="Cambria Math" panose="02040503050406030204" pitchFamily="18" charset="0"/>
                              <a:ea typeface="Cambria Math" panose="02040503050406030204" pitchFamily="18" charset="0"/>
                            </a:rPr>
                            <m:t>𝑑</m:t>
                          </m:r>
                        </m:den>
                      </m:f>
                    </m:oMath>
                  </m:oMathPara>
                </a14:m>
                <a:endParaRPr lang="ru-RU" sz="2800" dirty="0"/>
              </a:p>
            </p:txBody>
          </p:sp>
        </mc:Choice>
        <mc:Fallback xmlns="">
          <p:sp>
            <p:nvSpPr>
              <p:cNvPr id="15" name="TextBox 14">
                <a:extLst>
                  <a:ext uri="{FF2B5EF4-FFF2-40B4-BE49-F238E27FC236}">
                    <a16:creationId xmlns:a16="http://schemas.microsoft.com/office/drawing/2014/main" id="{74DF8009-3D19-475B-87DD-704C52EDD9C7}"/>
                  </a:ext>
                </a:extLst>
              </p:cNvPr>
              <p:cNvSpPr txBox="1">
                <a:spLocks noRot="1" noChangeAspect="1" noMove="1" noResize="1" noEditPoints="1" noAdjustHandles="1" noChangeArrowheads="1" noChangeShapeType="1" noTextEdit="1"/>
              </p:cNvSpPr>
              <p:nvPr/>
            </p:nvSpPr>
            <p:spPr>
              <a:xfrm>
                <a:off x="3825210" y="770200"/>
                <a:ext cx="3123600" cy="1209947"/>
              </a:xfrm>
              <a:prstGeom prst="rect">
                <a:avLst/>
              </a:prstGeom>
              <a:blipFill>
                <a:blip r:embed="rId8"/>
                <a:stretch>
                  <a:fillRect/>
                </a:stretch>
              </a:blipFill>
              <a:ln w="76200">
                <a:solidFill>
                  <a:schemeClr val="tx1"/>
                </a:solidFill>
              </a:ln>
            </p:spPr>
            <p:txBody>
              <a:bodyPr/>
              <a:lstStyle/>
              <a:p>
                <a:r>
                  <a:rPr lang="ru-RU">
                    <a:noFill/>
                  </a:rPr>
                  <a:t> </a:t>
                </a:r>
              </a:p>
            </p:txBody>
          </p:sp>
        </mc:Fallback>
      </mc:AlternateContent>
    </p:spTree>
    <p:extLst>
      <p:ext uri="{BB962C8B-B14F-4D97-AF65-F5344CB8AC3E}">
        <p14:creationId xmlns:p14="http://schemas.microsoft.com/office/powerpoint/2010/main" val="115566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970245DB-36B5-4091-ABE7-95C35CC3EFFB}"/>
              </a:ext>
            </a:extLst>
          </p:cNvPr>
          <p:cNvSpPr>
            <a:spLocks noGrp="1"/>
          </p:cNvSpPr>
          <p:nvPr>
            <p:ph type="body" sz="quarter" idx="11"/>
          </p:nvPr>
        </p:nvSpPr>
        <p:spPr/>
        <p:txBody>
          <a:bodyPr>
            <a:normAutofit/>
          </a:bodyPr>
          <a:lstStyle/>
          <a:p>
            <a:r>
              <a:rPr lang="en-US" sz="2800" dirty="0"/>
              <a:t>Calculating charge with “</a:t>
            </a:r>
            <a:r>
              <a:rPr lang="en-US" sz="2800" i="1" dirty="0"/>
              <a:t>uniform field</a:t>
            </a:r>
            <a:r>
              <a:rPr lang="en-US" sz="2800" dirty="0"/>
              <a:t>” model</a:t>
            </a:r>
            <a:endParaRPr lang="ru-RU" sz="2800" dirty="0"/>
          </a:p>
        </p:txBody>
      </p:sp>
      <p:sp>
        <p:nvSpPr>
          <p:cNvPr id="3" name="Номер слайда 2">
            <a:extLst>
              <a:ext uri="{FF2B5EF4-FFF2-40B4-BE49-F238E27FC236}">
                <a16:creationId xmlns:a16="http://schemas.microsoft.com/office/drawing/2014/main" id="{854F8E14-A1E6-48AE-B496-1BC97227F304}"/>
              </a:ext>
            </a:extLst>
          </p:cNvPr>
          <p:cNvSpPr>
            <a:spLocks noGrp="1"/>
          </p:cNvSpPr>
          <p:nvPr>
            <p:ph type="sldNum" sz="quarter" idx="13"/>
          </p:nvPr>
        </p:nvSpPr>
        <p:spPr/>
        <p:txBody>
          <a:bodyPr/>
          <a:lstStyle/>
          <a:p>
            <a:fld id="{3FA27E8C-1FE8-9843-A47B-9490F8A0C55F}" type="slidenum">
              <a:rPr lang="ru-RU" smtClean="0"/>
              <a:t>16</a:t>
            </a:fld>
            <a:endParaRPr lang="ru-RU"/>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F8F11D6-CA60-431D-9D60-3C402FEC489F}"/>
                  </a:ext>
                </a:extLst>
              </p:cNvPr>
              <p:cNvSpPr txBox="1"/>
              <p:nvPr/>
            </p:nvSpPr>
            <p:spPr>
              <a:xfrm>
                <a:off x="80640" y="964803"/>
                <a:ext cx="3722677" cy="1247586"/>
              </a:xfrm>
              <a:prstGeom prst="rect">
                <a:avLst/>
              </a:prstGeom>
              <a:solidFill>
                <a:schemeClr val="bg1"/>
              </a:solidFill>
              <a:ln w="381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𝑞</m:t>
                      </m:r>
                      <m:r>
                        <a:rPr lang="en-US" sz="4400" b="0" i="1" smtClean="0">
                          <a:latin typeface="Cambria Math" panose="02040503050406030204" pitchFamily="18" charset="0"/>
                        </a:rPr>
                        <m:t>=</m:t>
                      </m:r>
                      <m:r>
                        <a:rPr lang="ru-RU" sz="4400" i="1" smtClean="0">
                          <a:latin typeface="Cambria Math" panose="02040503050406030204" pitchFamily="18" charset="0"/>
                        </a:rPr>
                        <m:t>𝑡𝑔</m:t>
                      </m:r>
                      <m:d>
                        <m:dPr>
                          <m:ctrlPr>
                            <a:rPr lang="ru-RU" sz="4400" i="1" smtClean="0">
                              <a:solidFill>
                                <a:srgbClr val="836967"/>
                              </a:solidFill>
                              <a:latin typeface="Cambria Math" panose="02040503050406030204" pitchFamily="18" charset="0"/>
                            </a:rPr>
                          </m:ctrlPr>
                        </m:dPr>
                        <m:e>
                          <m:r>
                            <a:rPr lang="ru-RU" sz="4400" i="1" smtClean="0">
                              <a:latin typeface="Cambria Math" panose="02040503050406030204" pitchFamily="18" charset="0"/>
                            </a:rPr>
                            <m:t>𝛼</m:t>
                          </m:r>
                        </m:e>
                      </m:d>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𝑚𝑔</m:t>
                          </m:r>
                        </m:num>
                        <m:den>
                          <m:r>
                            <a:rPr lang="en-US" sz="4400" b="0" i="1" smtClean="0">
                              <a:latin typeface="Cambria Math" panose="02040503050406030204" pitchFamily="18" charset="0"/>
                            </a:rPr>
                            <m:t>𝐸</m:t>
                          </m:r>
                        </m:den>
                      </m:f>
                    </m:oMath>
                  </m:oMathPara>
                </a14:m>
                <a:endParaRPr lang="ru-RU" sz="4400" dirty="0"/>
              </a:p>
            </p:txBody>
          </p:sp>
        </mc:Choice>
        <mc:Fallback xmlns="">
          <p:sp>
            <p:nvSpPr>
              <p:cNvPr id="22" name="TextBox 21">
                <a:extLst>
                  <a:ext uri="{FF2B5EF4-FFF2-40B4-BE49-F238E27FC236}">
                    <a16:creationId xmlns:a16="http://schemas.microsoft.com/office/drawing/2014/main" id="{4F8F11D6-CA60-431D-9D60-3C402FEC489F}"/>
                  </a:ext>
                </a:extLst>
              </p:cNvPr>
              <p:cNvSpPr txBox="1">
                <a:spLocks noRot="1" noChangeAspect="1" noMove="1" noResize="1" noEditPoints="1" noAdjustHandles="1" noChangeArrowheads="1" noChangeShapeType="1" noTextEdit="1"/>
              </p:cNvSpPr>
              <p:nvPr/>
            </p:nvSpPr>
            <p:spPr>
              <a:xfrm>
                <a:off x="80640" y="964803"/>
                <a:ext cx="3722677" cy="1247586"/>
              </a:xfrm>
              <a:prstGeom prst="rect">
                <a:avLst/>
              </a:prstGeom>
              <a:blipFill>
                <a:blip r:embed="rId3"/>
                <a:stretch>
                  <a:fillRect/>
                </a:stretch>
              </a:blipFill>
              <a:ln w="38100">
                <a:solidFill>
                  <a:schemeClr val="tx1"/>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8402A83-BE3E-4AB9-A50E-6B79510DA0FA}"/>
                  </a:ext>
                </a:extLst>
              </p:cNvPr>
              <p:cNvSpPr txBox="1"/>
              <p:nvPr/>
            </p:nvSpPr>
            <p:spPr>
              <a:xfrm>
                <a:off x="80640" y="2313390"/>
                <a:ext cx="2074844" cy="1359924"/>
              </a:xfrm>
              <a:prstGeom prst="rect">
                <a:avLst/>
              </a:prstGeom>
              <a:solidFill>
                <a:schemeClr val="bg1"/>
              </a:solidFill>
              <a:ln w="381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𝐸</m:t>
                      </m:r>
                      <m:r>
                        <a:rPr lang="en-US" sz="4400" b="0" i="1" smtClean="0">
                          <a:latin typeface="Cambria Math" panose="02040503050406030204" pitchFamily="18" charset="0"/>
                        </a:rPr>
                        <m:t>=</m:t>
                      </m: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𝑈</m:t>
                          </m:r>
                        </m:num>
                        <m:den>
                          <m:r>
                            <a:rPr lang="en-US" sz="4400" b="0" i="1" smtClean="0">
                              <a:latin typeface="Cambria Math" panose="02040503050406030204" pitchFamily="18" charset="0"/>
                            </a:rPr>
                            <m:t>𝑑</m:t>
                          </m:r>
                        </m:den>
                      </m:f>
                    </m:oMath>
                  </m:oMathPara>
                </a14:m>
                <a:endParaRPr lang="ru-RU" sz="4400" dirty="0"/>
              </a:p>
            </p:txBody>
          </p:sp>
        </mc:Choice>
        <mc:Fallback xmlns="">
          <p:sp>
            <p:nvSpPr>
              <p:cNvPr id="21" name="TextBox 20">
                <a:extLst>
                  <a:ext uri="{FF2B5EF4-FFF2-40B4-BE49-F238E27FC236}">
                    <a16:creationId xmlns:a16="http://schemas.microsoft.com/office/drawing/2014/main" id="{E8402A83-BE3E-4AB9-A50E-6B79510DA0FA}"/>
                  </a:ext>
                </a:extLst>
              </p:cNvPr>
              <p:cNvSpPr txBox="1">
                <a:spLocks noRot="1" noChangeAspect="1" noMove="1" noResize="1" noEditPoints="1" noAdjustHandles="1" noChangeArrowheads="1" noChangeShapeType="1" noTextEdit="1"/>
              </p:cNvSpPr>
              <p:nvPr/>
            </p:nvSpPr>
            <p:spPr>
              <a:xfrm>
                <a:off x="80640" y="2313390"/>
                <a:ext cx="2074844" cy="1359924"/>
              </a:xfrm>
              <a:prstGeom prst="rect">
                <a:avLst/>
              </a:prstGeom>
              <a:blipFill>
                <a:blip r:embed="rId4"/>
                <a:stretch>
                  <a:fillRect/>
                </a:stretch>
              </a:blipFill>
              <a:ln w="38100">
                <a:solidFill>
                  <a:schemeClr val="tx1"/>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A20FC2-A4CE-412B-A876-7502E56C05EC}"/>
                  </a:ext>
                </a:extLst>
              </p:cNvPr>
              <p:cNvSpPr txBox="1"/>
              <p:nvPr/>
            </p:nvSpPr>
            <p:spPr>
              <a:xfrm>
                <a:off x="80640" y="3774315"/>
                <a:ext cx="4752672" cy="1495089"/>
              </a:xfrm>
              <a:prstGeom prst="rect">
                <a:avLst/>
              </a:prstGeom>
              <a:solidFill>
                <a:srgbClr val="FC6256"/>
              </a:solidFill>
              <a:ln w="381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4800" i="1" smtClean="0">
                          <a:latin typeface="Cambria Math" panose="02040503050406030204" pitchFamily="18" charset="0"/>
                        </a:rPr>
                        <m:t>𝑞</m:t>
                      </m:r>
                      <m:r>
                        <a:rPr lang="en-US" sz="4800" i="1" smtClean="0">
                          <a:latin typeface="Cambria Math" panose="02040503050406030204" pitchFamily="18" charset="0"/>
                        </a:rPr>
                        <m:t>=</m:t>
                      </m:r>
                      <m:r>
                        <a:rPr lang="ru-RU" sz="4800" i="1">
                          <a:latin typeface="Cambria Math" panose="02040503050406030204" pitchFamily="18" charset="0"/>
                        </a:rPr>
                        <m:t>𝑡𝑔</m:t>
                      </m:r>
                      <m:d>
                        <m:dPr>
                          <m:ctrlPr>
                            <a:rPr lang="ru-RU" sz="4800" i="1">
                              <a:solidFill>
                                <a:srgbClr val="836967"/>
                              </a:solidFill>
                              <a:latin typeface="Cambria Math" panose="02040503050406030204" pitchFamily="18" charset="0"/>
                            </a:rPr>
                          </m:ctrlPr>
                        </m:dPr>
                        <m:e>
                          <m:r>
                            <a:rPr lang="ru-RU" sz="4800" i="1">
                              <a:latin typeface="Cambria Math" panose="02040503050406030204" pitchFamily="18" charset="0"/>
                            </a:rPr>
                            <m:t>𝛼</m:t>
                          </m:r>
                        </m:e>
                      </m:d>
                      <m:f>
                        <m:fPr>
                          <m:ctrlPr>
                            <a:rPr lang="en-US" sz="4800" i="1">
                              <a:latin typeface="Cambria Math" panose="02040503050406030204" pitchFamily="18" charset="0"/>
                            </a:rPr>
                          </m:ctrlPr>
                        </m:fPr>
                        <m:num>
                          <m:r>
                            <a:rPr lang="en-US" sz="4800" i="1">
                              <a:latin typeface="Cambria Math" panose="02040503050406030204" pitchFamily="18" charset="0"/>
                            </a:rPr>
                            <m:t>𝑚𝑔</m:t>
                          </m:r>
                          <m:r>
                            <a:rPr lang="en-US" sz="4800" b="0" i="1" smtClean="0">
                              <a:latin typeface="Cambria Math" panose="02040503050406030204" pitchFamily="18" charset="0"/>
                            </a:rPr>
                            <m:t>𝑑</m:t>
                          </m:r>
                        </m:num>
                        <m:den>
                          <m:r>
                            <a:rPr lang="en-US" sz="4800" b="0" i="1" smtClean="0">
                              <a:latin typeface="Cambria Math" panose="02040503050406030204" pitchFamily="18" charset="0"/>
                            </a:rPr>
                            <m:t>𝑈</m:t>
                          </m:r>
                        </m:den>
                      </m:f>
                    </m:oMath>
                  </m:oMathPara>
                </a14:m>
                <a:endParaRPr lang="ru-RU" sz="4800" dirty="0"/>
              </a:p>
            </p:txBody>
          </p:sp>
        </mc:Choice>
        <mc:Fallback xmlns="">
          <p:sp>
            <p:nvSpPr>
              <p:cNvPr id="23" name="TextBox 22">
                <a:extLst>
                  <a:ext uri="{FF2B5EF4-FFF2-40B4-BE49-F238E27FC236}">
                    <a16:creationId xmlns:a16="http://schemas.microsoft.com/office/drawing/2014/main" id="{B3A20FC2-A4CE-412B-A876-7502E56C05EC}"/>
                  </a:ext>
                </a:extLst>
              </p:cNvPr>
              <p:cNvSpPr txBox="1">
                <a:spLocks noRot="1" noChangeAspect="1" noMove="1" noResize="1" noEditPoints="1" noAdjustHandles="1" noChangeArrowheads="1" noChangeShapeType="1" noTextEdit="1"/>
              </p:cNvSpPr>
              <p:nvPr/>
            </p:nvSpPr>
            <p:spPr>
              <a:xfrm>
                <a:off x="80640" y="3774315"/>
                <a:ext cx="4752672" cy="1495089"/>
              </a:xfrm>
              <a:prstGeom prst="rect">
                <a:avLst/>
              </a:prstGeom>
              <a:blipFill>
                <a:blip r:embed="rId5"/>
                <a:stretch>
                  <a:fillRect/>
                </a:stretch>
              </a:blipFill>
              <a:ln w="38100">
                <a:solidFill>
                  <a:schemeClr val="tx1"/>
                </a:solidFill>
              </a:ln>
            </p:spPr>
            <p:txBody>
              <a:bodyPr/>
              <a:lstStyle/>
              <a:p>
                <a:r>
                  <a:rPr lang="ru-RU">
                    <a:noFill/>
                  </a:rPr>
                  <a:t> </a:t>
                </a:r>
              </a:p>
            </p:txBody>
          </p:sp>
        </mc:Fallback>
      </mc:AlternateContent>
      <p:graphicFrame>
        <p:nvGraphicFramePr>
          <p:cNvPr id="4" name="Объект 3">
            <a:extLst>
              <a:ext uri="{FF2B5EF4-FFF2-40B4-BE49-F238E27FC236}">
                <a16:creationId xmlns:a16="http://schemas.microsoft.com/office/drawing/2014/main" id="{0565825D-0BE9-4220-B84A-DF8CB7DFAEB3}"/>
              </a:ext>
            </a:extLst>
          </p:cNvPr>
          <p:cNvGraphicFramePr>
            <a:graphicFrameLocks noChangeAspect="1"/>
          </p:cNvGraphicFramePr>
          <p:nvPr>
            <p:extLst>
              <p:ext uri="{D42A27DB-BD31-4B8C-83A1-F6EECF244321}">
                <p14:modId xmlns:p14="http://schemas.microsoft.com/office/powerpoint/2010/main" val="2290454910"/>
              </p:ext>
            </p:extLst>
          </p:nvPr>
        </p:nvGraphicFramePr>
        <p:xfrm>
          <a:off x="4696691" y="1146829"/>
          <a:ext cx="8902163" cy="7057832"/>
        </p:xfrm>
        <a:graphic>
          <a:graphicData uri="http://schemas.openxmlformats.org/presentationml/2006/ole">
            <mc:AlternateContent xmlns:mc="http://schemas.openxmlformats.org/markup-compatibility/2006">
              <mc:Choice xmlns:v="urn:schemas-microsoft-com:vml" Requires="v">
                <p:oleObj spid="_x0000_s19554" r:id="rId6" imgW="3892320" imgH="3085920" progId="">
                  <p:embed/>
                </p:oleObj>
              </mc:Choice>
              <mc:Fallback>
                <p:oleObj r:id="rId6" imgW="3892320" imgH="3085920" progId="">
                  <p:embed/>
                  <p:pic>
                    <p:nvPicPr>
                      <p:cNvPr id="0" name=""/>
                      <p:cNvPicPr/>
                      <p:nvPr/>
                    </p:nvPicPr>
                    <p:blipFill>
                      <a:blip r:embed="rId7"/>
                      <a:stretch>
                        <a:fillRect/>
                      </a:stretch>
                    </p:blipFill>
                    <p:spPr>
                      <a:xfrm>
                        <a:off x="4696691" y="1146829"/>
                        <a:ext cx="8902163" cy="7057832"/>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4F16698B-D7C0-4591-822D-90B2A249192E}"/>
              </a:ext>
            </a:extLst>
          </p:cNvPr>
          <p:cNvSpPr txBox="1"/>
          <p:nvPr/>
        </p:nvSpPr>
        <p:spPr>
          <a:xfrm rot="16200000">
            <a:off x="4994005" y="3102119"/>
            <a:ext cx="528959" cy="523220"/>
          </a:xfrm>
          <a:prstGeom prst="rect">
            <a:avLst/>
          </a:prstGeom>
          <a:solidFill>
            <a:srgbClr val="FFFFFF"/>
          </a:solidFill>
        </p:spPr>
        <p:txBody>
          <a:bodyPr wrap="square" rtlCol="0">
            <a:spAutoFit/>
          </a:bodyPr>
          <a:lstStyle/>
          <a:p>
            <a:r>
              <a:rPr lang="en-US" sz="2800" dirty="0"/>
              <a:t>C</a:t>
            </a:r>
            <a:endParaRPr lang="ru-RU" sz="2800" dirty="0"/>
          </a:p>
        </p:txBody>
      </p:sp>
    </p:spTree>
    <p:extLst>
      <p:ext uri="{BB962C8B-B14F-4D97-AF65-F5344CB8AC3E}">
        <p14:creationId xmlns:p14="http://schemas.microsoft.com/office/powerpoint/2010/main" val="181799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FFEFBF"/>
        </a:solidFill>
        <a:effectLst/>
      </p:bgPr>
    </p:bg>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F1C231F0-514D-4505-89EB-E403C03EA05F}"/>
              </a:ext>
            </a:extLst>
          </p:cNvPr>
          <p:cNvSpPr>
            <a:spLocks noGrp="1"/>
          </p:cNvSpPr>
          <p:nvPr>
            <p:ph type="body" sz="quarter" idx="11"/>
          </p:nvPr>
        </p:nvSpPr>
        <p:spPr/>
        <p:txBody>
          <a:bodyPr>
            <a:normAutofit/>
          </a:bodyPr>
          <a:lstStyle/>
          <a:p>
            <a:r>
              <a:rPr lang="en-US" sz="2800" dirty="0"/>
              <a:t>Let us calculate the tension of a plate of finite dimensions</a:t>
            </a:r>
            <a:endParaRPr lang="ru-RU" sz="2800" dirty="0"/>
          </a:p>
        </p:txBody>
      </p:sp>
      <p:sp>
        <p:nvSpPr>
          <p:cNvPr id="5" name="Номер слайда 4">
            <a:extLst>
              <a:ext uri="{FF2B5EF4-FFF2-40B4-BE49-F238E27FC236}">
                <a16:creationId xmlns:a16="http://schemas.microsoft.com/office/drawing/2014/main" id="{FCD4491E-77A5-4094-85F9-B9039DB0B85D}"/>
              </a:ext>
            </a:extLst>
          </p:cNvPr>
          <p:cNvSpPr>
            <a:spLocks noGrp="1"/>
          </p:cNvSpPr>
          <p:nvPr>
            <p:ph type="sldNum" sz="quarter" idx="13"/>
          </p:nvPr>
        </p:nvSpPr>
        <p:spPr/>
        <p:txBody>
          <a:bodyPr/>
          <a:lstStyle/>
          <a:p>
            <a:fld id="{3FA27E8C-1FE8-9843-A47B-9490F8A0C55F}" type="slidenum">
              <a:rPr lang="ru-RU" smtClean="0"/>
              <a:t>17</a:t>
            </a:fld>
            <a:endParaRPr lang="ru-RU"/>
          </a:p>
        </p:txBody>
      </p:sp>
      <p:sp>
        <p:nvSpPr>
          <p:cNvPr id="14" name="Прямоугольник 13">
            <a:extLst>
              <a:ext uri="{FF2B5EF4-FFF2-40B4-BE49-F238E27FC236}">
                <a16:creationId xmlns:a16="http://schemas.microsoft.com/office/drawing/2014/main" id="{7649EB65-0B51-425C-9371-BA4AC6452522}"/>
              </a:ext>
            </a:extLst>
          </p:cNvPr>
          <p:cNvSpPr/>
          <p:nvPr/>
        </p:nvSpPr>
        <p:spPr>
          <a:xfrm>
            <a:off x="0" y="1331757"/>
            <a:ext cx="3220278" cy="4413388"/>
          </a:xfrm>
          <a:prstGeom prst="rect">
            <a:avLst/>
          </a:prstGeom>
          <a:solidFill>
            <a:schemeClr val="accent3">
              <a:alpha val="61000"/>
            </a:schemeClr>
          </a:solidFill>
          <a:ln>
            <a:noFill/>
          </a:ln>
          <a:scene3d>
            <a:camera prst="isometricRightUp"/>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15" name="Овал 14">
            <a:extLst>
              <a:ext uri="{FF2B5EF4-FFF2-40B4-BE49-F238E27FC236}">
                <a16:creationId xmlns:a16="http://schemas.microsoft.com/office/drawing/2014/main" id="{C8A7F129-61B4-402C-A28B-0D0E10E8FCB2}"/>
              </a:ext>
            </a:extLst>
          </p:cNvPr>
          <p:cNvSpPr/>
          <p:nvPr/>
        </p:nvSpPr>
        <p:spPr>
          <a:xfrm>
            <a:off x="3220277" y="246611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6" name="Прямая соединительная линия 15">
            <a:extLst>
              <a:ext uri="{FF2B5EF4-FFF2-40B4-BE49-F238E27FC236}">
                <a16:creationId xmlns:a16="http://schemas.microsoft.com/office/drawing/2014/main" id="{272CC230-75F6-4440-A9FC-B7DBD1FA027F}"/>
              </a:ext>
            </a:extLst>
          </p:cNvPr>
          <p:cNvCxnSpPr>
            <a:cxnSpLocks/>
          </p:cNvCxnSpPr>
          <p:nvPr/>
        </p:nvCxnSpPr>
        <p:spPr>
          <a:xfrm>
            <a:off x="1964823" y="2455718"/>
            <a:ext cx="1155211" cy="2952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a:extLst>
              <a:ext uri="{FF2B5EF4-FFF2-40B4-BE49-F238E27FC236}">
                <a16:creationId xmlns:a16="http://schemas.microsoft.com/office/drawing/2014/main" id="{E2526064-7A4C-4B6C-A424-53AEC3E1B907}"/>
              </a:ext>
            </a:extLst>
          </p:cNvPr>
          <p:cNvCxnSpPr>
            <a:cxnSpLocks/>
          </p:cNvCxnSpPr>
          <p:nvPr/>
        </p:nvCxnSpPr>
        <p:spPr>
          <a:xfrm>
            <a:off x="1964823" y="1614602"/>
            <a:ext cx="0" cy="7652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a:extLst>
              <a:ext uri="{FF2B5EF4-FFF2-40B4-BE49-F238E27FC236}">
                <a16:creationId xmlns:a16="http://schemas.microsoft.com/office/drawing/2014/main" id="{741B1510-4804-4880-9412-A38F7EDF317C}"/>
              </a:ext>
            </a:extLst>
          </p:cNvPr>
          <p:cNvCxnSpPr>
            <a:cxnSpLocks/>
          </p:cNvCxnSpPr>
          <p:nvPr/>
        </p:nvCxnSpPr>
        <p:spPr>
          <a:xfrm flipH="1">
            <a:off x="683907" y="2470478"/>
            <a:ext cx="1221970" cy="6121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a:extLst>
              <a:ext uri="{FF2B5EF4-FFF2-40B4-BE49-F238E27FC236}">
                <a16:creationId xmlns:a16="http://schemas.microsoft.com/office/drawing/2014/main" id="{FF8364D7-F92A-425E-9A6D-563A425AAB06}"/>
              </a:ext>
            </a:extLst>
          </p:cNvPr>
          <p:cNvCxnSpPr>
            <a:cxnSpLocks/>
          </p:cNvCxnSpPr>
          <p:nvPr/>
        </p:nvCxnSpPr>
        <p:spPr>
          <a:xfrm>
            <a:off x="1964823" y="2557210"/>
            <a:ext cx="95844" cy="23320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7">
            <a:extLst>
              <a:ext uri="{FF2B5EF4-FFF2-40B4-BE49-F238E27FC236}">
                <a16:creationId xmlns:a16="http://schemas.microsoft.com/office/drawing/2014/main" id="{67862BD7-211B-422C-869D-ECF6F623C4BD}"/>
              </a:ext>
            </a:extLst>
          </p:cNvPr>
          <p:cNvCxnSpPr>
            <a:cxnSpLocks/>
          </p:cNvCxnSpPr>
          <p:nvPr/>
        </p:nvCxnSpPr>
        <p:spPr>
          <a:xfrm flipH="1">
            <a:off x="2060667" y="2134152"/>
            <a:ext cx="650118" cy="2495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3C4C4F4-FD6B-4FCD-8FFD-60C4FCC9533A}"/>
              </a:ext>
            </a:extLst>
          </p:cNvPr>
          <p:cNvSpPr txBox="1"/>
          <p:nvPr/>
        </p:nvSpPr>
        <p:spPr>
          <a:xfrm>
            <a:off x="1610138" y="1876641"/>
            <a:ext cx="757093" cy="369332"/>
          </a:xfrm>
          <a:prstGeom prst="rect">
            <a:avLst/>
          </a:prstGeom>
          <a:noFill/>
        </p:spPr>
        <p:txBody>
          <a:bodyPr wrap="square" rtlCol="0">
            <a:spAutoFit/>
          </a:bodyPr>
          <a:lstStyle/>
          <a:p>
            <a:r>
              <a:rPr lang="en-US" dirty="0"/>
              <a:t>a</a:t>
            </a:r>
            <a:r>
              <a:rPr lang="en-US" baseline="-25000" dirty="0"/>
              <a:t>1</a:t>
            </a:r>
            <a:endParaRPr lang="ru-RU" baseline="-25000" dirty="0"/>
          </a:p>
        </p:txBody>
      </p:sp>
      <p:sp>
        <p:nvSpPr>
          <p:cNvPr id="33" name="TextBox 32">
            <a:extLst>
              <a:ext uri="{FF2B5EF4-FFF2-40B4-BE49-F238E27FC236}">
                <a16:creationId xmlns:a16="http://schemas.microsoft.com/office/drawing/2014/main" id="{54FE7E3B-34E1-4291-A168-9226EBA41BFF}"/>
              </a:ext>
            </a:extLst>
          </p:cNvPr>
          <p:cNvSpPr txBox="1"/>
          <p:nvPr/>
        </p:nvSpPr>
        <p:spPr>
          <a:xfrm>
            <a:off x="1682120" y="3503826"/>
            <a:ext cx="757093" cy="369332"/>
          </a:xfrm>
          <a:prstGeom prst="rect">
            <a:avLst/>
          </a:prstGeom>
          <a:noFill/>
        </p:spPr>
        <p:txBody>
          <a:bodyPr wrap="square" rtlCol="0">
            <a:spAutoFit/>
          </a:bodyPr>
          <a:lstStyle/>
          <a:p>
            <a:r>
              <a:rPr lang="en-US" dirty="0"/>
              <a:t>a</a:t>
            </a:r>
            <a:r>
              <a:rPr lang="en-US" baseline="-25000" dirty="0"/>
              <a:t>2</a:t>
            </a:r>
            <a:endParaRPr lang="ru-RU" baseline="-25000" dirty="0"/>
          </a:p>
        </p:txBody>
      </p:sp>
      <p:sp>
        <p:nvSpPr>
          <p:cNvPr id="34" name="TextBox 33">
            <a:extLst>
              <a:ext uri="{FF2B5EF4-FFF2-40B4-BE49-F238E27FC236}">
                <a16:creationId xmlns:a16="http://schemas.microsoft.com/office/drawing/2014/main" id="{DE7E5B3A-A2E2-4569-9FF6-C023D2E6037B}"/>
              </a:ext>
            </a:extLst>
          </p:cNvPr>
          <p:cNvSpPr txBox="1"/>
          <p:nvPr/>
        </p:nvSpPr>
        <p:spPr>
          <a:xfrm>
            <a:off x="853045" y="2510047"/>
            <a:ext cx="757093" cy="369332"/>
          </a:xfrm>
          <a:prstGeom prst="rect">
            <a:avLst/>
          </a:prstGeom>
          <a:noFill/>
        </p:spPr>
        <p:txBody>
          <a:bodyPr wrap="square" rtlCol="0">
            <a:spAutoFit/>
          </a:bodyPr>
          <a:lstStyle/>
          <a:p>
            <a:r>
              <a:rPr lang="en-US" dirty="0"/>
              <a:t>a</a:t>
            </a:r>
            <a:r>
              <a:rPr lang="en-US" baseline="-25000" dirty="0"/>
              <a:t>4</a:t>
            </a:r>
            <a:endParaRPr lang="ru-RU" baseline="-25000" dirty="0"/>
          </a:p>
        </p:txBody>
      </p:sp>
      <p:sp>
        <p:nvSpPr>
          <p:cNvPr id="35" name="TextBox 34">
            <a:extLst>
              <a:ext uri="{FF2B5EF4-FFF2-40B4-BE49-F238E27FC236}">
                <a16:creationId xmlns:a16="http://schemas.microsoft.com/office/drawing/2014/main" id="{8FDFE185-B916-445B-A8CB-95008B2BBD92}"/>
              </a:ext>
            </a:extLst>
          </p:cNvPr>
          <p:cNvSpPr txBox="1"/>
          <p:nvPr/>
        </p:nvSpPr>
        <p:spPr>
          <a:xfrm>
            <a:off x="2189888" y="1876641"/>
            <a:ext cx="757093" cy="369332"/>
          </a:xfrm>
          <a:prstGeom prst="rect">
            <a:avLst/>
          </a:prstGeom>
          <a:noFill/>
        </p:spPr>
        <p:txBody>
          <a:bodyPr wrap="square" rtlCol="0">
            <a:spAutoFit/>
          </a:bodyPr>
          <a:lstStyle/>
          <a:p>
            <a:r>
              <a:rPr lang="en-US" dirty="0"/>
              <a:t>a</a:t>
            </a:r>
            <a:r>
              <a:rPr lang="en-US" baseline="-25000" dirty="0"/>
              <a:t>3</a:t>
            </a:r>
            <a:endParaRPr lang="ru-RU" baseline="-25000" dirty="0"/>
          </a:p>
        </p:txBody>
      </p:sp>
      <p:sp>
        <p:nvSpPr>
          <p:cNvPr id="36" name="TextBox 35">
            <a:extLst>
              <a:ext uri="{FF2B5EF4-FFF2-40B4-BE49-F238E27FC236}">
                <a16:creationId xmlns:a16="http://schemas.microsoft.com/office/drawing/2014/main" id="{71BA249C-70E6-425F-833B-79166351B227}"/>
              </a:ext>
            </a:extLst>
          </p:cNvPr>
          <p:cNvSpPr txBox="1"/>
          <p:nvPr/>
        </p:nvSpPr>
        <p:spPr>
          <a:xfrm>
            <a:off x="2385800" y="2485238"/>
            <a:ext cx="757093" cy="369332"/>
          </a:xfrm>
          <a:prstGeom prst="rect">
            <a:avLst/>
          </a:prstGeom>
          <a:noFill/>
        </p:spPr>
        <p:txBody>
          <a:bodyPr wrap="square" rtlCol="0">
            <a:spAutoFit/>
          </a:bodyPr>
          <a:lstStyle/>
          <a:p>
            <a:r>
              <a:rPr lang="en-US" dirty="0"/>
              <a:t>l</a:t>
            </a:r>
            <a:endParaRPr lang="ru-RU" dirty="0"/>
          </a:p>
        </p:txBody>
      </p:sp>
      <p:cxnSp>
        <p:nvCxnSpPr>
          <p:cNvPr id="40" name="Прямая со стрелкой 39">
            <a:extLst>
              <a:ext uri="{FF2B5EF4-FFF2-40B4-BE49-F238E27FC236}">
                <a16:creationId xmlns:a16="http://schemas.microsoft.com/office/drawing/2014/main" id="{DDFF69DF-1C5C-4B43-9EC5-EC9B2366E3C1}"/>
              </a:ext>
            </a:extLst>
          </p:cNvPr>
          <p:cNvCxnSpPr/>
          <p:nvPr/>
        </p:nvCxnSpPr>
        <p:spPr>
          <a:xfrm flipV="1">
            <a:off x="442588" y="4323730"/>
            <a:ext cx="2926578" cy="16459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1" name="Прямая со стрелкой 40">
            <a:extLst>
              <a:ext uri="{FF2B5EF4-FFF2-40B4-BE49-F238E27FC236}">
                <a16:creationId xmlns:a16="http://schemas.microsoft.com/office/drawing/2014/main" id="{110F3499-C9DE-4180-A43E-63DEA98F40AB}"/>
              </a:ext>
            </a:extLst>
          </p:cNvPr>
          <p:cNvCxnSpPr>
            <a:cxnSpLocks/>
          </p:cNvCxnSpPr>
          <p:nvPr/>
        </p:nvCxnSpPr>
        <p:spPr>
          <a:xfrm flipV="1">
            <a:off x="442588" y="2134152"/>
            <a:ext cx="0" cy="38701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73B2441-01A9-4825-B3BF-EA3585DD8C70}"/>
              </a:ext>
            </a:extLst>
          </p:cNvPr>
          <p:cNvSpPr txBox="1"/>
          <p:nvPr/>
        </p:nvSpPr>
        <p:spPr>
          <a:xfrm>
            <a:off x="3048751" y="4008051"/>
            <a:ext cx="668187" cy="369332"/>
          </a:xfrm>
          <a:prstGeom prst="rect">
            <a:avLst/>
          </a:prstGeom>
          <a:noFill/>
        </p:spPr>
        <p:txBody>
          <a:bodyPr wrap="square" rtlCol="0">
            <a:spAutoFit/>
          </a:bodyPr>
          <a:lstStyle/>
          <a:p>
            <a:r>
              <a:rPr lang="en-US" dirty="0"/>
              <a:t>X</a:t>
            </a:r>
            <a:endParaRPr lang="ru-RU" dirty="0"/>
          </a:p>
        </p:txBody>
      </p:sp>
      <p:sp>
        <p:nvSpPr>
          <p:cNvPr id="44" name="TextBox 43">
            <a:extLst>
              <a:ext uri="{FF2B5EF4-FFF2-40B4-BE49-F238E27FC236}">
                <a16:creationId xmlns:a16="http://schemas.microsoft.com/office/drawing/2014/main" id="{7037F7CC-BF7A-4600-8625-DEDD38CD88C5}"/>
              </a:ext>
            </a:extLst>
          </p:cNvPr>
          <p:cNvSpPr txBox="1"/>
          <p:nvPr/>
        </p:nvSpPr>
        <p:spPr>
          <a:xfrm>
            <a:off x="39028" y="2187878"/>
            <a:ext cx="668187" cy="369332"/>
          </a:xfrm>
          <a:prstGeom prst="rect">
            <a:avLst/>
          </a:prstGeom>
          <a:noFill/>
        </p:spPr>
        <p:txBody>
          <a:bodyPr wrap="square" rtlCol="0">
            <a:spAutoFit/>
          </a:bodyPr>
          <a:lstStyle/>
          <a:p>
            <a:r>
              <a:rPr lang="en-US" dirty="0"/>
              <a:t>Y</a:t>
            </a:r>
            <a:endParaRPr lang="ru-RU" dirty="0"/>
          </a:p>
        </p:txBody>
      </p:sp>
      <p:sp>
        <p:nvSpPr>
          <p:cNvPr id="45" name="TextBox 44">
            <a:extLst>
              <a:ext uri="{FF2B5EF4-FFF2-40B4-BE49-F238E27FC236}">
                <a16:creationId xmlns:a16="http://schemas.microsoft.com/office/drawing/2014/main" id="{C102A823-D518-4CE9-83E3-8B404D2AC02B}"/>
              </a:ext>
            </a:extLst>
          </p:cNvPr>
          <p:cNvSpPr txBox="1"/>
          <p:nvPr/>
        </p:nvSpPr>
        <p:spPr>
          <a:xfrm>
            <a:off x="1414000" y="2587428"/>
            <a:ext cx="1296785" cy="369332"/>
          </a:xfrm>
          <a:prstGeom prst="rect">
            <a:avLst/>
          </a:prstGeom>
          <a:noFill/>
        </p:spPr>
        <p:txBody>
          <a:bodyPr wrap="square" rtlCol="0">
            <a:spAutoFit/>
          </a:bodyPr>
          <a:lstStyle/>
          <a:p>
            <a:r>
              <a:rPr lang="en-US" dirty="0"/>
              <a:t>(0;0)</a:t>
            </a:r>
            <a:endParaRPr lang="ru-RU" dirty="0"/>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EF2AFF6-C20B-4017-9F07-BD724B5B7E63}"/>
                  </a:ext>
                </a:extLst>
              </p:cNvPr>
              <p:cNvSpPr txBox="1"/>
              <p:nvPr/>
            </p:nvSpPr>
            <p:spPr>
              <a:xfrm>
                <a:off x="4847232" y="2115876"/>
                <a:ext cx="5265031" cy="3457870"/>
              </a:xfrm>
              <a:prstGeom prst="rect">
                <a:avLst/>
              </a:prstGeom>
              <a:noFill/>
              <a:ln w="76200">
                <a:solidFill>
                  <a:schemeClr val="tx1"/>
                </a:solidFill>
              </a:ln>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𝑑𝐸</m:t>
                      </m:r>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4</m:t>
                          </m:r>
                          <m:r>
                            <a:rPr lang="en-US" sz="3200" b="0" i="1" smtClean="0">
                              <a:latin typeface="Cambria Math" panose="02040503050406030204" pitchFamily="18" charset="0"/>
                              <a:ea typeface="Cambria Math" panose="02040503050406030204" pitchFamily="18" charset="0"/>
                            </a:rPr>
                            <m:t>𝜋𝜀</m:t>
                          </m:r>
                          <m:r>
                            <a:rPr lang="en-US" sz="3200" b="0" i="1" baseline="-25000" smtClean="0">
                              <a:latin typeface="Cambria Math" panose="02040503050406030204" pitchFamily="18" charset="0"/>
                              <a:ea typeface="Cambria Math" panose="02040503050406030204" pitchFamily="18" charset="0"/>
                            </a:rPr>
                            <m:t>0</m:t>
                          </m:r>
                        </m:den>
                      </m:f>
                      <m:r>
                        <a:rPr lang="en-US" sz="3200" b="0" i="1" smtClean="0">
                          <a:latin typeface="Cambria Math" panose="02040503050406030204" pitchFamily="18" charset="0"/>
                          <a:ea typeface="Cambria Math" panose="02040503050406030204" pitchFamily="18" charset="0"/>
                        </a:rPr>
                        <m:t>𝜎</m:t>
                      </m:r>
                      <m:r>
                        <a:rPr lang="en-US" sz="3200" b="0" i="1" smtClean="0">
                          <a:latin typeface="Cambria Math" panose="02040503050406030204" pitchFamily="18" charset="0"/>
                          <a:ea typeface="Cambria Math" panose="02040503050406030204" pitchFamily="18" charset="0"/>
                        </a:rPr>
                        <m:t>𝑑𝑥𝑑𝑦</m:t>
                      </m:r>
                      <m:f>
                        <m:fPr>
                          <m:ctrlPr>
                            <a:rPr lang="en-US" sz="3200" b="0" i="1" smtClean="0">
                              <a:latin typeface="Cambria Math" panose="02040503050406030204" pitchFamily="18" charset="0"/>
                              <a:ea typeface="Cambria Math" panose="02040503050406030204" pitchFamily="18" charset="0"/>
                            </a:rPr>
                          </m:ctrlPr>
                        </m:fPr>
                        <m:num>
                          <m:r>
                            <m:rPr>
                              <m:sty m:val="p"/>
                            </m:rPr>
                            <a:rPr lang="en-US" sz="3200" b="0" i="0" smtClean="0">
                              <a:latin typeface="Cambria Math" panose="02040503050406030204" pitchFamily="18" charset="0"/>
                              <a:ea typeface="Cambria Math" panose="02040503050406030204" pitchFamily="18" charset="0"/>
                            </a:rPr>
                            <m:t>cos</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𝜃</m:t>
                          </m:r>
                          <m:r>
                            <a:rPr lang="en-US" sz="3200" b="0" i="1" smtClean="0">
                              <a:latin typeface="Cambria Math" panose="02040503050406030204" pitchFamily="18" charset="0"/>
                              <a:ea typeface="Cambria Math" panose="02040503050406030204" pitchFamily="18" charset="0"/>
                            </a:rPr>
                            <m:t>)</m:t>
                          </m:r>
                        </m:num>
                        <m:den>
                          <m:r>
                            <a:rPr lang="en-US" sz="3200" b="0" i="1" smtClean="0">
                              <a:latin typeface="Cambria Math" panose="02040503050406030204" pitchFamily="18" charset="0"/>
                              <a:ea typeface="Cambria Math" panose="02040503050406030204" pitchFamily="18" charset="0"/>
                            </a:rPr>
                            <m:t>𝑥</m:t>
                          </m:r>
                          <m:r>
                            <a:rPr lang="en-US" sz="3200" b="0" i="1" baseline="30000" smtClean="0">
                              <a:latin typeface="Cambria Math" panose="02040503050406030204" pitchFamily="18" charset="0"/>
                              <a:ea typeface="Cambria Math" panose="02040503050406030204" pitchFamily="18" charset="0"/>
                            </a:rPr>
                            <m:t>2</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𝑦</m:t>
                          </m:r>
                          <m:r>
                            <a:rPr lang="en-US" sz="3200" b="0" i="1" baseline="30000" smtClean="0">
                              <a:latin typeface="Cambria Math" panose="02040503050406030204" pitchFamily="18" charset="0"/>
                              <a:ea typeface="Cambria Math" panose="02040503050406030204" pitchFamily="18" charset="0"/>
                            </a:rPr>
                            <m:t>2</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𝑙</m:t>
                          </m:r>
                          <m:r>
                            <a:rPr lang="en-US" sz="3200" b="0" i="1" baseline="30000" smtClean="0">
                              <a:latin typeface="Cambria Math" panose="02040503050406030204" pitchFamily="18" charset="0"/>
                              <a:ea typeface="Cambria Math" panose="02040503050406030204" pitchFamily="18" charset="0"/>
                            </a:rPr>
                            <m:t>2</m:t>
                          </m:r>
                        </m:den>
                      </m:f>
                    </m:oMath>
                  </m:oMathPara>
                </a14:m>
                <a:endParaRPr lang="ru-RU" sz="3200" dirty="0"/>
              </a:p>
              <a:p>
                <a:pPr algn="ctr"/>
                <a:endParaRPr lang="ru-RU" sz="320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𝜎</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𝑘</m:t>
                      </m:r>
                      <m:r>
                        <a:rPr lang="en-US" sz="3200" b="0" i="1" smtClean="0">
                          <a:latin typeface="Cambria Math" panose="02040503050406030204" pitchFamily="18" charset="0"/>
                          <a:ea typeface="Cambria Math" panose="02040503050406030204" pitchFamily="18" charset="0"/>
                        </a:rPr>
                        <m:t>𝜀</m:t>
                      </m:r>
                      <m:r>
                        <a:rPr lang="en-US" sz="3200" b="0" i="1" baseline="-25000" smtClean="0">
                          <a:latin typeface="Cambria Math" panose="02040503050406030204" pitchFamily="18" charset="0"/>
                          <a:ea typeface="Cambria Math" panose="02040503050406030204" pitchFamily="18" charset="0"/>
                        </a:rPr>
                        <m:t>0</m:t>
                      </m:r>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𝑈</m:t>
                          </m:r>
                        </m:num>
                        <m:den>
                          <m:r>
                            <a:rPr lang="en-US" sz="3200" b="0" i="1" smtClean="0">
                              <a:latin typeface="Cambria Math" panose="02040503050406030204" pitchFamily="18" charset="0"/>
                              <a:ea typeface="Cambria Math" panose="02040503050406030204" pitchFamily="18" charset="0"/>
                            </a:rPr>
                            <m:t>𝑑</m:t>
                          </m:r>
                        </m:den>
                      </m:f>
                    </m:oMath>
                  </m:oMathPara>
                </a14:m>
                <a:endParaRPr lang="en-US" sz="3200" i="1" dirty="0">
                  <a:latin typeface="Cambria Math" panose="02040503050406030204" pitchFamily="18" charset="0"/>
                </a:endParaRPr>
              </a:p>
              <a:p>
                <a:pPr algn="ctr"/>
                <a:endParaRPr lang="en-US" sz="2000" dirty="0"/>
              </a:p>
              <a:p>
                <a:pPr algn="ct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cos</m:t>
                          </m:r>
                        </m:fName>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𝜃</m:t>
                              </m:r>
                            </m:e>
                          </m:d>
                        </m:e>
                      </m:func>
                      <m:r>
                        <a:rPr lang="en-US" sz="2000" b="0" i="0"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𝑙</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𝑥</m:t>
                              </m:r>
                              <m:r>
                                <a:rPr lang="en-US" sz="2000" b="0" i="1" baseline="30000"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baseline="30000"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m:t>
                              </m:r>
                              <m:r>
                                <a:rPr lang="en-US" sz="2000" b="0" i="1" baseline="30000" smtClean="0">
                                  <a:latin typeface="Cambria Math" panose="02040503050406030204" pitchFamily="18" charset="0"/>
                                  <a:ea typeface="Cambria Math" panose="02040503050406030204" pitchFamily="18" charset="0"/>
                                </a:rPr>
                                <m:t>2</m:t>
                              </m:r>
                            </m:e>
                          </m:rad>
                        </m:den>
                      </m:f>
                    </m:oMath>
                  </m:oMathPara>
                </a14:m>
                <a:endParaRPr lang="ru-RU" sz="2000" dirty="0"/>
              </a:p>
            </p:txBody>
          </p:sp>
        </mc:Choice>
        <mc:Fallback xmlns="">
          <p:sp>
            <p:nvSpPr>
              <p:cNvPr id="48" name="TextBox 47">
                <a:extLst>
                  <a:ext uri="{FF2B5EF4-FFF2-40B4-BE49-F238E27FC236}">
                    <a16:creationId xmlns:a16="http://schemas.microsoft.com/office/drawing/2014/main" id="{5EF2AFF6-C20B-4017-9F07-BD724B5B7E63}"/>
                  </a:ext>
                </a:extLst>
              </p:cNvPr>
              <p:cNvSpPr txBox="1">
                <a:spLocks noRot="1" noChangeAspect="1" noMove="1" noResize="1" noEditPoints="1" noAdjustHandles="1" noChangeArrowheads="1" noChangeShapeType="1" noTextEdit="1"/>
              </p:cNvSpPr>
              <p:nvPr/>
            </p:nvSpPr>
            <p:spPr>
              <a:xfrm>
                <a:off x="4847232" y="2115876"/>
                <a:ext cx="5265031" cy="3457870"/>
              </a:xfrm>
              <a:prstGeom prst="rect">
                <a:avLst/>
              </a:prstGeom>
              <a:blipFill>
                <a:blip r:embed="rId2"/>
                <a:stretch>
                  <a:fillRect/>
                </a:stretch>
              </a:blipFill>
              <a:ln w="76200">
                <a:solidFill>
                  <a:schemeClr val="tx1"/>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2B5254E-B360-4040-8A91-C3A8E2D653EA}"/>
                  </a:ext>
                </a:extLst>
              </p:cNvPr>
              <p:cNvSpPr txBox="1"/>
              <p:nvPr/>
            </p:nvSpPr>
            <p:spPr>
              <a:xfrm>
                <a:off x="3716938" y="3252011"/>
                <a:ext cx="8437417" cy="2250744"/>
              </a:xfrm>
              <a:prstGeom prst="rect">
                <a:avLst/>
              </a:prstGeom>
              <a:solidFill>
                <a:srgbClr val="FEBB00"/>
              </a:solidFill>
              <a:ln w="76200">
                <a:solidFill>
                  <a:schemeClr val="tx1"/>
                </a:solidFill>
              </a:ln>
            </p:spPr>
            <p:txBody>
              <a:bodyPr wrap="square" lIns="0" tIns="0" rIns="0" bIns="0" rtlCol="0">
                <a:spAutoFit/>
              </a:bodyPr>
              <a:lstStyle/>
              <a:p>
                <a:pPr>
                  <a:lnSpc>
                    <a:spcPct val="150000"/>
                  </a:lnSpc>
                </a:pPr>
                <a14:m>
                  <m:oMathPara xmlns:m="http://schemas.openxmlformats.org/officeDocument/2006/math">
                    <m:oMathParaPr>
                      <m:jc m:val="center"/>
                    </m:oMathParaPr>
                    <m:oMath xmlns:m="http://schemas.openxmlformats.org/officeDocument/2006/math">
                      <m:r>
                        <m:rPr>
                          <m:sty m:val="p"/>
                        </m:rPr>
                        <a:rPr lang="en-US" sz="4000" i="1" smtClean="0">
                          <a:latin typeface="Cambria Math" panose="02040503050406030204" pitchFamily="18" charset="0"/>
                        </a:rPr>
                        <m:t>E</m:t>
                      </m:r>
                      <m:r>
                        <a:rPr lang="en-US" sz="4000" b="0" i="1" smtClean="0">
                          <a:latin typeface="Cambria Math" panose="02040503050406030204" pitchFamily="18" charset="0"/>
                        </a:rPr>
                        <m:t>=</m:t>
                      </m:r>
                      <m:r>
                        <a:rPr lang="en-US" sz="4000" b="0" i="1" smtClean="0">
                          <a:latin typeface="Cambria Math" panose="02040503050406030204" pitchFamily="18" charset="0"/>
                        </a:rPr>
                        <m:t>𝑘</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𝑈</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𝑙</m:t>
                          </m:r>
                        </m:num>
                        <m:den>
                          <m:r>
                            <a:rPr lang="en-US" sz="4000" b="0" i="1" smtClean="0">
                              <a:latin typeface="Cambria Math" panose="02040503050406030204" pitchFamily="18" charset="0"/>
                            </a:rPr>
                            <m:t>4</m:t>
                          </m:r>
                          <m:r>
                            <a:rPr lang="en-US" sz="4000" b="0" i="1" smtClean="0">
                              <a:latin typeface="Cambria Math" panose="02040503050406030204" pitchFamily="18" charset="0"/>
                              <a:ea typeface="Cambria Math" panose="02040503050406030204" pitchFamily="18" charset="0"/>
                            </a:rPr>
                            <m:t>𝜋</m:t>
                          </m:r>
                          <m:r>
                            <a:rPr lang="en-US" sz="4000" b="0" i="1" smtClean="0">
                              <a:latin typeface="Cambria Math" panose="02040503050406030204" pitchFamily="18" charset="0"/>
                              <a:ea typeface="Cambria Math" panose="02040503050406030204" pitchFamily="18" charset="0"/>
                            </a:rPr>
                            <m:t>𝑑</m:t>
                          </m:r>
                        </m:den>
                      </m:f>
                      <m:nary>
                        <m:naryPr>
                          <m:ctrlPr>
                            <a:rPr lang="ru-RU" sz="4000" i="1" smtClean="0">
                              <a:latin typeface="Cambria Math" panose="02040503050406030204" pitchFamily="18" charset="0"/>
                            </a:rPr>
                          </m:ctrlPr>
                        </m:naryPr>
                        <m:sub>
                          <m:r>
                            <m:rPr>
                              <m:brk m:alnAt="23"/>
                            </m:rPr>
                            <a:rPr lang="en-US" sz="4000" b="0" i="1" smtClean="0">
                              <a:latin typeface="Cambria Math" panose="02040503050406030204" pitchFamily="18" charset="0"/>
                            </a:rPr>
                            <m:t>−</m:t>
                          </m:r>
                          <m:r>
                            <a:rPr lang="en-US" sz="4000" b="0" i="1" smtClean="0">
                              <a:latin typeface="Cambria Math" panose="02040503050406030204" pitchFamily="18" charset="0"/>
                            </a:rPr>
                            <m:t>𝑎</m:t>
                          </m:r>
                          <m:r>
                            <a:rPr lang="en-US" sz="4000" b="0" i="1" smtClean="0">
                              <a:latin typeface="Cambria Math" panose="02040503050406030204" pitchFamily="18" charset="0"/>
                            </a:rPr>
                            <m:t>2</m:t>
                          </m:r>
                        </m:sub>
                        <m:sup>
                          <m:r>
                            <a:rPr lang="en-US" sz="4000" b="0" i="1" smtClean="0">
                              <a:latin typeface="Cambria Math" panose="02040503050406030204" pitchFamily="18" charset="0"/>
                            </a:rPr>
                            <m:t>𝑎</m:t>
                          </m:r>
                          <m:r>
                            <a:rPr lang="en-US" sz="4000" b="0" i="1" smtClean="0">
                              <a:latin typeface="Cambria Math" panose="02040503050406030204" pitchFamily="18" charset="0"/>
                            </a:rPr>
                            <m:t>1</m:t>
                          </m:r>
                        </m:sup>
                        <m:e>
                          <m:nary>
                            <m:naryPr>
                              <m:ctrlPr>
                                <a:rPr lang="ru-RU" sz="4000" i="1" smtClean="0">
                                  <a:latin typeface="Cambria Math" panose="02040503050406030204" pitchFamily="18" charset="0"/>
                                </a:rPr>
                              </m:ctrlPr>
                            </m:naryPr>
                            <m:sub>
                              <m:r>
                                <m:rPr>
                                  <m:brk m:alnAt="23"/>
                                </m:rPr>
                                <a:rPr lang="en-US" sz="4000" b="0" i="1" smtClean="0">
                                  <a:latin typeface="Cambria Math" panose="02040503050406030204" pitchFamily="18" charset="0"/>
                                </a:rPr>
                                <m:t>−</m:t>
                              </m:r>
                              <m:r>
                                <a:rPr lang="en-US" sz="4000" b="0" i="1" smtClean="0">
                                  <a:latin typeface="Cambria Math" panose="02040503050406030204" pitchFamily="18" charset="0"/>
                                </a:rPr>
                                <m:t>𝑎</m:t>
                              </m:r>
                              <m:r>
                                <a:rPr lang="en-US" sz="4000" b="0" i="1" smtClean="0">
                                  <a:latin typeface="Cambria Math" panose="02040503050406030204" pitchFamily="18" charset="0"/>
                                </a:rPr>
                                <m:t>4</m:t>
                              </m:r>
                            </m:sub>
                            <m:sup>
                              <m:r>
                                <a:rPr lang="en-US" sz="4000" b="0" i="1" smtClean="0">
                                  <a:latin typeface="Cambria Math" panose="02040503050406030204" pitchFamily="18" charset="0"/>
                                </a:rPr>
                                <m:t>𝑎</m:t>
                              </m:r>
                              <m:r>
                                <a:rPr lang="en-US" sz="4000" b="0" i="1" smtClean="0">
                                  <a:latin typeface="Cambria Math" panose="02040503050406030204" pitchFamily="18" charset="0"/>
                                </a:rPr>
                                <m:t>3</m:t>
                              </m:r>
                            </m:sup>
                            <m:e>
                              <m:f>
                                <m:fPr>
                                  <m:ctrlPr>
                                    <a:rPr lang="ru-RU" sz="4000" i="1" smtClean="0">
                                      <a:latin typeface="Cambria Math" panose="02040503050406030204" pitchFamily="18" charset="0"/>
                                    </a:rPr>
                                  </m:ctrlPr>
                                </m:fPr>
                                <m:num>
                                  <m:r>
                                    <a:rPr lang="en-US" sz="4000" b="0" i="1" smtClean="0">
                                      <a:latin typeface="Cambria Math" panose="02040503050406030204" pitchFamily="18" charset="0"/>
                                    </a:rPr>
                                    <m:t>𝑑𝑥𝑑𝑦</m:t>
                                  </m:r>
                                </m:num>
                                <m:den>
                                  <m:rad>
                                    <m:radPr>
                                      <m:degHide m:val="on"/>
                                      <m:ctrlPr>
                                        <a:rPr lang="en-US" sz="4000" b="0" i="1" smtClean="0">
                                          <a:latin typeface="Cambria Math" panose="02040503050406030204" pitchFamily="18" charset="0"/>
                                        </a:rPr>
                                      </m:ctrlPr>
                                    </m:radPr>
                                    <m:deg/>
                                    <m:e>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𝑥</m:t>
                                              </m:r>
                                              <m:r>
                                                <a:rPr lang="en-US" sz="4000" i="1" baseline="30000">
                                                  <a:latin typeface="Cambria Math" panose="02040503050406030204" pitchFamily="18" charset="0"/>
                                                </a:rPr>
                                                <m:t>2</m:t>
                                              </m:r>
                                              <m:r>
                                                <a:rPr lang="en-US" sz="4000" i="1">
                                                  <a:latin typeface="Cambria Math" panose="02040503050406030204" pitchFamily="18" charset="0"/>
                                                </a:rPr>
                                                <m:t>+</m:t>
                                              </m:r>
                                              <m:r>
                                                <a:rPr lang="en-US" sz="4000" i="1">
                                                  <a:latin typeface="Cambria Math" panose="02040503050406030204" pitchFamily="18" charset="0"/>
                                                </a:rPr>
                                                <m:t>𝑦</m:t>
                                              </m:r>
                                              <m:r>
                                                <a:rPr lang="en-US" sz="4000" i="1" baseline="30000">
                                                  <a:latin typeface="Cambria Math" panose="02040503050406030204" pitchFamily="18" charset="0"/>
                                                </a:rPr>
                                                <m:t>2</m:t>
                                              </m:r>
                                              <m:r>
                                                <a:rPr lang="en-US" sz="4000" i="1">
                                                  <a:latin typeface="Cambria Math" panose="02040503050406030204" pitchFamily="18" charset="0"/>
                                                </a:rPr>
                                                <m:t>+</m:t>
                                              </m:r>
                                              <m:r>
                                                <a:rPr lang="en-US" sz="4000" i="1">
                                                  <a:latin typeface="Cambria Math" panose="02040503050406030204" pitchFamily="18" charset="0"/>
                                                </a:rPr>
                                                <m:t>𝑙</m:t>
                                              </m:r>
                                              <m:r>
                                                <a:rPr lang="en-US" sz="4000" i="1" baseline="30000">
                                                  <a:latin typeface="Cambria Math" panose="02040503050406030204" pitchFamily="18" charset="0"/>
                                                </a:rPr>
                                                <m:t>2</m:t>
                                              </m:r>
                                            </m:e>
                                          </m:d>
                                        </m:e>
                                        <m:sup>
                                          <m:r>
                                            <a:rPr lang="ru-RU" sz="4000" i="1" baseline="30000">
                                              <a:latin typeface="Cambria Math" panose="02040503050406030204" pitchFamily="18" charset="0"/>
                                            </a:rPr>
                                            <m:t>3</m:t>
                                          </m:r>
                                        </m:sup>
                                      </m:sSup>
                                    </m:e>
                                  </m:rad>
                                </m:den>
                              </m:f>
                            </m:e>
                          </m:nary>
                        </m:e>
                      </m:nary>
                    </m:oMath>
                  </m:oMathPara>
                </a14:m>
                <a:endParaRPr lang="ru-RU" sz="4000" dirty="0"/>
              </a:p>
            </p:txBody>
          </p:sp>
        </mc:Choice>
        <mc:Fallback xmlns="">
          <p:sp>
            <p:nvSpPr>
              <p:cNvPr id="25" name="TextBox 24">
                <a:extLst>
                  <a:ext uri="{FF2B5EF4-FFF2-40B4-BE49-F238E27FC236}">
                    <a16:creationId xmlns:a16="http://schemas.microsoft.com/office/drawing/2014/main" id="{E2B5254E-B360-4040-8A91-C3A8E2D653EA}"/>
                  </a:ext>
                </a:extLst>
              </p:cNvPr>
              <p:cNvSpPr txBox="1">
                <a:spLocks noRot="1" noChangeAspect="1" noMove="1" noResize="1" noEditPoints="1" noAdjustHandles="1" noChangeArrowheads="1" noChangeShapeType="1" noTextEdit="1"/>
              </p:cNvSpPr>
              <p:nvPr/>
            </p:nvSpPr>
            <p:spPr>
              <a:xfrm>
                <a:off x="3716938" y="3252011"/>
                <a:ext cx="8437417" cy="2250744"/>
              </a:xfrm>
              <a:prstGeom prst="rect">
                <a:avLst/>
              </a:prstGeom>
              <a:blipFill>
                <a:blip r:embed="rId3"/>
                <a:stretch>
                  <a:fillRect/>
                </a:stretch>
              </a:blipFill>
              <a:ln w="76200">
                <a:solidFill>
                  <a:schemeClr val="tx1"/>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47A43D3-291B-40CA-AC52-54F03C96438D}"/>
                  </a:ext>
                </a:extLst>
              </p:cNvPr>
              <p:cNvSpPr txBox="1"/>
              <p:nvPr/>
            </p:nvSpPr>
            <p:spPr>
              <a:xfrm>
                <a:off x="2513061" y="1331726"/>
                <a:ext cx="9251253" cy="2732799"/>
              </a:xfrm>
              <a:prstGeom prst="rect">
                <a:avLst/>
              </a:prstGeom>
              <a:solidFill>
                <a:srgbClr val="FC6256"/>
              </a:solidFill>
              <a:ln w="76200">
                <a:solidFill>
                  <a:schemeClr val="tx1"/>
                </a:solidFill>
              </a:ln>
            </p:spPr>
            <p:txBody>
              <a:bodyPr wrap="square" lIns="0" tIns="0" rIns="0" bIns="0" rtlCol="0">
                <a:spAutoFit/>
              </a:bodyPr>
              <a:lstStyle/>
              <a:p>
                <a:pPr>
                  <a:lnSpc>
                    <a:spcPct val="150000"/>
                  </a:lnSpc>
                </a:pPr>
                <a14:m>
                  <m:oMathPara xmlns:m="http://schemas.openxmlformats.org/officeDocument/2006/math">
                    <m:oMathParaPr>
                      <m:jc m:val="center"/>
                    </m:oMathParaPr>
                    <m:oMath xmlns:m="http://schemas.openxmlformats.org/officeDocument/2006/math">
                      <m:r>
                        <m:rPr>
                          <m:sty m:val="p"/>
                        </m:rPr>
                        <a:rPr lang="en-US" sz="4000" i="1" smtClean="0">
                          <a:latin typeface="Cambria Math" panose="02040503050406030204" pitchFamily="18" charset="0"/>
                        </a:rPr>
                        <m:t>E</m:t>
                      </m:r>
                      <m:r>
                        <a:rPr lang="ru-RU" sz="4000" i="1">
                          <a:latin typeface="Cambria Math" panose="02040503050406030204" pitchFamily="18" charset="0"/>
                        </a:rPr>
                        <m:t>=</m:t>
                      </m:r>
                      <m:f>
                        <m:fPr>
                          <m:ctrlPr>
                            <a:rPr lang="ru-RU" sz="4000" i="1">
                              <a:latin typeface="Cambria Math" panose="02040503050406030204" pitchFamily="18" charset="0"/>
                            </a:rPr>
                          </m:ctrlPr>
                        </m:fPr>
                        <m:num>
                          <m:r>
                            <a:rPr lang="en-US" sz="4000" i="1">
                              <a:latin typeface="Cambria Math" panose="02040503050406030204" pitchFamily="18" charset="0"/>
                            </a:rPr>
                            <m:t>𝑘𝑈</m:t>
                          </m:r>
                        </m:num>
                        <m:den>
                          <m:r>
                            <a:rPr lang="en-US" sz="4000" i="1">
                              <a:latin typeface="Cambria Math" panose="02040503050406030204" pitchFamily="18" charset="0"/>
                            </a:rPr>
                            <m:t>4</m:t>
                          </m:r>
                          <m:r>
                            <a:rPr lang="en-US" sz="4000" i="1">
                              <a:latin typeface="Cambria Math" panose="02040503050406030204" pitchFamily="18" charset="0"/>
                              <a:ea typeface="Cambria Math" panose="02040503050406030204" pitchFamily="18" charset="0"/>
                            </a:rPr>
                            <m:t>𝜋</m:t>
                          </m:r>
                          <m:r>
                            <a:rPr lang="en-US" sz="4000" i="1">
                              <a:latin typeface="Cambria Math" panose="02040503050406030204" pitchFamily="18" charset="0"/>
                              <a:ea typeface="Cambria Math" panose="02040503050406030204" pitchFamily="18" charset="0"/>
                            </a:rPr>
                            <m:t>𝑑</m:t>
                          </m:r>
                        </m:den>
                      </m:f>
                      <m:nary>
                        <m:naryPr>
                          <m:chr m:val="∑"/>
                          <m:ctrlPr>
                            <a:rPr lang="ru-RU" sz="4000" i="1">
                              <a:latin typeface="Cambria Math" panose="02040503050406030204" pitchFamily="18" charset="0"/>
                            </a:rPr>
                          </m:ctrlPr>
                        </m:naryPr>
                        <m:sub>
                          <m:r>
                            <m:rPr>
                              <m:brk m:alnAt="23"/>
                            </m:rPr>
                            <a:rPr lang="en-US" sz="4000" i="1">
                              <a:latin typeface="Cambria Math" panose="02040503050406030204" pitchFamily="18" charset="0"/>
                            </a:rPr>
                            <m:t>𝑖</m:t>
                          </m:r>
                          <m:r>
                            <a:rPr lang="en-US" sz="4000" i="1">
                              <a:latin typeface="Cambria Math" panose="02040503050406030204" pitchFamily="18" charset="0"/>
                            </a:rPr>
                            <m:t>,</m:t>
                          </m:r>
                          <m:r>
                            <a:rPr lang="en-US" sz="4000" i="1">
                              <a:latin typeface="Cambria Math" panose="02040503050406030204" pitchFamily="18" charset="0"/>
                            </a:rPr>
                            <m:t>𝑗</m:t>
                          </m:r>
                          <m:r>
                            <a:rPr lang="en-US" sz="4000" i="1">
                              <a:latin typeface="Cambria Math" panose="02040503050406030204" pitchFamily="18" charset="0"/>
                            </a:rPr>
                            <m:t>=1</m:t>
                          </m:r>
                        </m:sub>
                        <m:sup>
                          <m:r>
                            <a:rPr lang="en-US" sz="4000" i="1">
                              <a:latin typeface="Cambria Math" panose="02040503050406030204" pitchFamily="18" charset="0"/>
                            </a:rPr>
                            <m:t>𝑖</m:t>
                          </m:r>
                          <m:r>
                            <a:rPr lang="en-US" sz="4000" i="1">
                              <a:latin typeface="Cambria Math" panose="02040503050406030204" pitchFamily="18" charset="0"/>
                            </a:rPr>
                            <m:t>, </m:t>
                          </m:r>
                          <m:r>
                            <a:rPr lang="en-US" sz="4000" i="1">
                              <a:latin typeface="Cambria Math" panose="02040503050406030204" pitchFamily="18" charset="0"/>
                            </a:rPr>
                            <m:t>𝑗</m:t>
                          </m:r>
                          <m:r>
                            <a:rPr lang="en-US" sz="4000" i="1">
                              <a:latin typeface="Cambria Math" panose="02040503050406030204" pitchFamily="18" charset="0"/>
                            </a:rPr>
                            <m:t>=4</m:t>
                          </m:r>
                        </m:sup>
                        <m:e>
                          <m:r>
                            <m:rPr>
                              <m:sty m:val="p"/>
                            </m:rPr>
                            <a:rPr lang="en-US" sz="4000">
                              <a:latin typeface="Cambria Math" panose="02040503050406030204" pitchFamily="18" charset="0"/>
                            </a:rPr>
                            <m:t>arctg</m:t>
                          </m:r>
                          <m:r>
                            <a:rPr lang="en-US" sz="4000" i="1">
                              <a:latin typeface="Cambria Math" panose="02040503050406030204" pitchFamily="18" charset="0"/>
                            </a:rPr>
                            <m:t>⁡</m:t>
                          </m:r>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𝑎</m:t>
                                  </m:r>
                                  <m:r>
                                    <a:rPr lang="en-US" sz="4000" i="1" baseline="-25000">
                                      <a:latin typeface="Cambria Math" panose="02040503050406030204" pitchFamily="18" charset="0"/>
                                    </a:rPr>
                                    <m:t>𝑖</m:t>
                                  </m:r>
                                  <m:r>
                                    <a:rPr lang="en-US" sz="4000" i="1">
                                      <a:latin typeface="Cambria Math" panose="02040503050406030204" pitchFamily="18" charset="0"/>
                                    </a:rPr>
                                    <m:t> </m:t>
                                  </m:r>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𝑎</m:t>
                                      </m:r>
                                    </m:e>
                                    <m:sub>
                                      <m:r>
                                        <a:rPr lang="en-US" sz="4000" b="0" i="1" smtClean="0">
                                          <a:latin typeface="Cambria Math" panose="02040503050406030204" pitchFamily="18" charset="0"/>
                                        </a:rPr>
                                        <m:t>𝑗</m:t>
                                      </m:r>
                                    </m:sub>
                                  </m:sSub>
                                </m:num>
                                <m:den>
                                  <m:r>
                                    <a:rPr lang="en-US" sz="4000" i="1">
                                      <a:latin typeface="Cambria Math" panose="02040503050406030204" pitchFamily="18" charset="0"/>
                                    </a:rPr>
                                    <m:t>𝑙</m:t>
                                  </m:r>
                                  <m:r>
                                    <a:rPr lang="en-US" sz="4000" i="1">
                                      <a:latin typeface="Cambria Math" panose="02040503050406030204" pitchFamily="18" charset="0"/>
                                    </a:rPr>
                                    <m:t> </m:t>
                                  </m:r>
                                  <m:rad>
                                    <m:radPr>
                                      <m:degHide m:val="on"/>
                                      <m:ctrlPr>
                                        <a:rPr lang="en-US" sz="4000" i="1">
                                          <a:latin typeface="Cambria Math" panose="02040503050406030204" pitchFamily="18" charset="0"/>
                                        </a:rPr>
                                      </m:ctrlPr>
                                    </m:radPr>
                                    <m:deg/>
                                    <m:e>
                                      <m:r>
                                        <a:rPr lang="en-US" sz="4000" i="1">
                                          <a:latin typeface="Cambria Math" panose="02040503050406030204" pitchFamily="18" charset="0"/>
                                        </a:rPr>
                                        <m:t>𝑎</m:t>
                                      </m:r>
                                      <m:r>
                                        <a:rPr lang="en-US" sz="4000" i="1" baseline="-25000">
                                          <a:latin typeface="Cambria Math" panose="02040503050406030204" pitchFamily="18" charset="0"/>
                                        </a:rPr>
                                        <m:t>𝑖</m:t>
                                      </m:r>
                                      <m:r>
                                        <a:rPr lang="en-US" sz="4000" i="1" baseline="30000">
                                          <a:latin typeface="Cambria Math" panose="02040503050406030204" pitchFamily="18" charset="0"/>
                                        </a:rPr>
                                        <m:t>2</m:t>
                                      </m:r>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𝑎</m:t>
                                          </m:r>
                                        </m:e>
                                        <m:sub>
                                          <m:r>
                                            <a:rPr lang="en-US" sz="4000" i="1">
                                              <a:latin typeface="Cambria Math" panose="02040503050406030204" pitchFamily="18" charset="0"/>
                                            </a:rPr>
                                            <m:t>𝑗</m:t>
                                          </m:r>
                                        </m:sub>
                                      </m:sSub>
                                      <m:r>
                                        <a:rPr lang="en-US" sz="4000" i="1" baseline="30000">
                                          <a:latin typeface="Cambria Math" panose="02040503050406030204" pitchFamily="18" charset="0"/>
                                        </a:rPr>
                                        <m:t>2</m:t>
                                      </m:r>
                                      <m:r>
                                        <a:rPr lang="en-US" sz="4000" i="1">
                                          <a:latin typeface="Cambria Math" panose="02040503050406030204" pitchFamily="18" charset="0"/>
                                        </a:rPr>
                                        <m:t>+</m:t>
                                      </m:r>
                                      <m:r>
                                        <a:rPr lang="en-US" sz="4000" i="1">
                                          <a:latin typeface="Cambria Math" panose="02040503050406030204" pitchFamily="18" charset="0"/>
                                        </a:rPr>
                                        <m:t>𝑙</m:t>
                                      </m:r>
                                      <m:r>
                                        <a:rPr lang="en-US" sz="4000" i="1" baseline="30000">
                                          <a:latin typeface="Cambria Math" panose="02040503050406030204" pitchFamily="18" charset="0"/>
                                        </a:rPr>
                                        <m:t>2</m:t>
                                      </m:r>
                                    </m:e>
                                  </m:rad>
                                </m:den>
                              </m:f>
                            </m:e>
                          </m:d>
                        </m:e>
                      </m:nary>
                    </m:oMath>
                  </m:oMathPara>
                </a14:m>
                <a:endParaRPr lang="ru-RU" sz="4000" dirty="0"/>
              </a:p>
            </p:txBody>
          </p:sp>
        </mc:Choice>
        <mc:Fallback xmlns="">
          <p:sp>
            <p:nvSpPr>
              <p:cNvPr id="26" name="TextBox 25">
                <a:extLst>
                  <a:ext uri="{FF2B5EF4-FFF2-40B4-BE49-F238E27FC236}">
                    <a16:creationId xmlns:a16="http://schemas.microsoft.com/office/drawing/2014/main" id="{C47A43D3-291B-40CA-AC52-54F03C96438D}"/>
                  </a:ext>
                </a:extLst>
              </p:cNvPr>
              <p:cNvSpPr txBox="1">
                <a:spLocks noRot="1" noChangeAspect="1" noMove="1" noResize="1" noEditPoints="1" noAdjustHandles="1" noChangeArrowheads="1" noChangeShapeType="1" noTextEdit="1"/>
              </p:cNvSpPr>
              <p:nvPr/>
            </p:nvSpPr>
            <p:spPr>
              <a:xfrm>
                <a:off x="2513061" y="1331726"/>
                <a:ext cx="9251253" cy="2732799"/>
              </a:xfrm>
              <a:prstGeom prst="rect">
                <a:avLst/>
              </a:prstGeom>
              <a:blipFill>
                <a:blip r:embed="rId4"/>
                <a:stretch>
                  <a:fillRect/>
                </a:stretch>
              </a:blipFill>
              <a:ln w="76200">
                <a:solidFill>
                  <a:schemeClr val="tx1"/>
                </a:solidFill>
              </a:ln>
            </p:spPr>
            <p:txBody>
              <a:bodyPr/>
              <a:lstStyle/>
              <a:p>
                <a:r>
                  <a:rPr lang="ru-RU">
                    <a:noFill/>
                  </a:rPr>
                  <a:t> </a:t>
                </a:r>
              </a:p>
            </p:txBody>
          </p:sp>
        </mc:Fallback>
      </mc:AlternateContent>
    </p:spTree>
    <p:extLst>
      <p:ext uri="{BB962C8B-B14F-4D97-AF65-F5344CB8AC3E}">
        <p14:creationId xmlns:p14="http://schemas.microsoft.com/office/powerpoint/2010/main" val="368755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25"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551883F-E5BA-43AA-B320-B16987E65A04}"/>
              </a:ext>
            </a:extLst>
          </p:cNvPr>
          <p:cNvSpPr>
            <a:spLocks noGrp="1"/>
          </p:cNvSpPr>
          <p:nvPr>
            <p:ph type="body" sz="quarter" idx="11"/>
          </p:nvPr>
        </p:nvSpPr>
        <p:spPr/>
        <p:txBody>
          <a:bodyPr>
            <a:normAutofit fontScale="92500" lnSpcReduction="10000"/>
          </a:bodyPr>
          <a:lstStyle/>
          <a:p>
            <a:r>
              <a:rPr lang="en-US" sz="3600" dirty="0"/>
              <a:t>Summary</a:t>
            </a:r>
            <a:endParaRPr lang="ru-RU" sz="3600" dirty="0"/>
          </a:p>
        </p:txBody>
      </p:sp>
      <p:sp>
        <p:nvSpPr>
          <p:cNvPr id="2" name="Номер слайда 1">
            <a:extLst>
              <a:ext uri="{FF2B5EF4-FFF2-40B4-BE49-F238E27FC236}">
                <a16:creationId xmlns:a16="http://schemas.microsoft.com/office/drawing/2014/main" id="{B0E9990B-DE17-4E6A-BF78-15C13C53C547}"/>
              </a:ext>
            </a:extLst>
          </p:cNvPr>
          <p:cNvSpPr>
            <a:spLocks noGrp="1"/>
          </p:cNvSpPr>
          <p:nvPr>
            <p:ph type="sldNum" sz="quarter" idx="13"/>
          </p:nvPr>
        </p:nvSpPr>
        <p:spPr/>
        <p:txBody>
          <a:bodyPr/>
          <a:lstStyle/>
          <a:p>
            <a:fld id="{9551FB45-4074-413D-AD14-1F1EAAB01FEA}" type="slidenum">
              <a:rPr lang="ru-RU" smtClean="0"/>
              <a:t>18</a:t>
            </a:fld>
            <a:endParaRPr lang="ru-RU"/>
          </a:p>
        </p:txBody>
      </p:sp>
      <p:grpSp>
        <p:nvGrpSpPr>
          <p:cNvPr id="6" name="Группа 5">
            <a:extLst>
              <a:ext uri="{FF2B5EF4-FFF2-40B4-BE49-F238E27FC236}">
                <a16:creationId xmlns:a16="http://schemas.microsoft.com/office/drawing/2014/main" id="{84F13F3F-EBA7-4D52-86D6-EC64BE2F8C3B}"/>
              </a:ext>
            </a:extLst>
          </p:cNvPr>
          <p:cNvGrpSpPr/>
          <p:nvPr/>
        </p:nvGrpSpPr>
        <p:grpSpPr>
          <a:xfrm>
            <a:off x="8632511" y="881955"/>
            <a:ext cx="3312100" cy="5375329"/>
            <a:chOff x="739272" y="878541"/>
            <a:chExt cx="3312100" cy="5592597"/>
          </a:xfrm>
        </p:grpSpPr>
        <p:sp>
          <p:nvSpPr>
            <p:cNvPr id="26" name="Прямоугольник 25">
              <a:extLst>
                <a:ext uri="{FF2B5EF4-FFF2-40B4-BE49-F238E27FC236}">
                  <a16:creationId xmlns:a16="http://schemas.microsoft.com/office/drawing/2014/main" id="{EAD05D40-7119-48F2-8422-A8C89970E8F0}"/>
                </a:ext>
              </a:extLst>
            </p:cNvPr>
            <p:cNvSpPr/>
            <p:nvPr/>
          </p:nvSpPr>
          <p:spPr>
            <a:xfrm>
              <a:off x="739272" y="878541"/>
              <a:ext cx="3281381" cy="5592597"/>
            </a:xfrm>
            <a:prstGeom prst="rect">
              <a:avLst/>
            </a:prstGeom>
            <a:solidFill>
              <a:srgbClr val="19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9" name="TextBox 28">
              <a:extLst>
                <a:ext uri="{FF2B5EF4-FFF2-40B4-BE49-F238E27FC236}">
                  <a16:creationId xmlns:a16="http://schemas.microsoft.com/office/drawing/2014/main" id="{2FCA7C73-E2E7-4F8D-A227-B9A50A357578}"/>
                </a:ext>
              </a:extLst>
            </p:cNvPr>
            <p:cNvSpPr txBox="1"/>
            <p:nvPr/>
          </p:nvSpPr>
          <p:spPr>
            <a:xfrm>
              <a:off x="739272" y="1052437"/>
              <a:ext cx="2038091" cy="523220"/>
            </a:xfrm>
            <a:prstGeom prst="rect">
              <a:avLst/>
            </a:prstGeom>
            <a:noFill/>
          </p:spPr>
          <p:txBody>
            <a:bodyPr wrap="square" rtlCol="0">
              <a:spAutoFit/>
            </a:bodyPr>
            <a:lstStyle/>
            <a:p>
              <a:r>
                <a:rPr lang="ru-RU" sz="2800" dirty="0"/>
                <a:t>3</a:t>
              </a:r>
              <a:r>
                <a:rPr lang="en-US" sz="2800" dirty="0"/>
                <a:t>)</a:t>
              </a:r>
              <a:endParaRPr lang="ru-RU" sz="3200" dirty="0"/>
            </a:p>
          </p:txBody>
        </p:sp>
        <p:sp>
          <p:nvSpPr>
            <p:cNvPr id="33" name="TextBox 32">
              <a:extLst>
                <a:ext uri="{FF2B5EF4-FFF2-40B4-BE49-F238E27FC236}">
                  <a16:creationId xmlns:a16="http://schemas.microsoft.com/office/drawing/2014/main" id="{D379DA8D-B82A-4DB0-800A-C7CBA7807903}"/>
                </a:ext>
              </a:extLst>
            </p:cNvPr>
            <p:cNvSpPr txBox="1"/>
            <p:nvPr/>
          </p:nvSpPr>
          <p:spPr>
            <a:xfrm>
              <a:off x="769991" y="1568929"/>
              <a:ext cx="3281381" cy="1056716"/>
            </a:xfrm>
            <a:prstGeom prst="rect">
              <a:avLst/>
            </a:prstGeom>
            <a:noFill/>
          </p:spPr>
          <p:txBody>
            <a:bodyPr wrap="square" rtlCol="0">
              <a:spAutoFit/>
            </a:bodyPr>
            <a:lstStyle/>
            <a:p>
              <a:r>
                <a:rPr lang="en-US" sz="2000" dirty="0"/>
                <a:t>Calculating charge from potentials of sphere, plates and distances between them</a:t>
              </a:r>
            </a:p>
          </p:txBody>
        </p:sp>
        <p:grpSp>
          <p:nvGrpSpPr>
            <p:cNvPr id="36" name="Группа 35">
              <a:extLst>
                <a:ext uri="{FF2B5EF4-FFF2-40B4-BE49-F238E27FC236}">
                  <a16:creationId xmlns:a16="http://schemas.microsoft.com/office/drawing/2014/main" id="{3184772A-FF13-4B0A-8DE0-81A1FD6D15A2}"/>
                </a:ext>
              </a:extLst>
            </p:cNvPr>
            <p:cNvGrpSpPr/>
            <p:nvPr/>
          </p:nvGrpSpPr>
          <p:grpSpPr>
            <a:xfrm>
              <a:off x="1021807" y="3222581"/>
              <a:ext cx="2171848" cy="2412319"/>
              <a:chOff x="3444087" y="586923"/>
              <a:chExt cx="4381432" cy="5960639"/>
            </a:xfrm>
          </p:grpSpPr>
          <p:cxnSp>
            <p:nvCxnSpPr>
              <p:cNvPr id="37" name="Прямая соединительная линия 36">
                <a:extLst>
                  <a:ext uri="{FF2B5EF4-FFF2-40B4-BE49-F238E27FC236}">
                    <a16:creationId xmlns:a16="http://schemas.microsoft.com/office/drawing/2014/main" id="{A717E08F-1E72-456C-80B8-BA6627DC68DA}"/>
                  </a:ext>
                </a:extLst>
              </p:cNvPr>
              <p:cNvCxnSpPr>
                <a:cxnSpLocks/>
              </p:cNvCxnSpPr>
              <p:nvPr/>
            </p:nvCxnSpPr>
            <p:spPr>
              <a:xfrm>
                <a:off x="5303309" y="5255216"/>
                <a:ext cx="20201" cy="1292346"/>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sp>
            <p:nvSpPr>
              <p:cNvPr id="38" name="Овал 37">
                <a:extLst>
                  <a:ext uri="{FF2B5EF4-FFF2-40B4-BE49-F238E27FC236}">
                    <a16:creationId xmlns:a16="http://schemas.microsoft.com/office/drawing/2014/main" id="{E0E0315D-44D3-452E-B246-25B0973EF7B3}"/>
                  </a:ext>
                </a:extLst>
              </p:cNvPr>
              <p:cNvSpPr/>
              <p:nvPr/>
            </p:nvSpPr>
            <p:spPr>
              <a:xfrm>
                <a:off x="3489697" y="4522553"/>
                <a:ext cx="3667624" cy="1301631"/>
              </a:xfrm>
              <a:prstGeom prst="ellipse">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9" name="Прямая соединительная линия 38">
                <a:extLst>
                  <a:ext uri="{FF2B5EF4-FFF2-40B4-BE49-F238E27FC236}">
                    <a16:creationId xmlns:a16="http://schemas.microsoft.com/office/drawing/2014/main" id="{F71DFD37-C9C4-4E9C-8327-93E1CDB8505D}"/>
                  </a:ext>
                </a:extLst>
              </p:cNvPr>
              <p:cNvCxnSpPr>
                <a:cxnSpLocks/>
              </p:cNvCxnSpPr>
              <p:nvPr/>
            </p:nvCxnSpPr>
            <p:spPr>
              <a:xfrm>
                <a:off x="5252489" y="1822152"/>
                <a:ext cx="50820" cy="3351216"/>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40" name="Прямая со стрелкой 39">
                <a:extLst>
                  <a:ext uri="{FF2B5EF4-FFF2-40B4-BE49-F238E27FC236}">
                    <a16:creationId xmlns:a16="http://schemas.microsoft.com/office/drawing/2014/main" id="{4AE57238-F5EB-4A83-BD9B-6D2C9DB3A78A}"/>
                  </a:ext>
                </a:extLst>
              </p:cNvPr>
              <p:cNvCxnSpPr>
                <a:cxnSpLocks/>
              </p:cNvCxnSpPr>
              <p:nvPr/>
            </p:nvCxnSpPr>
            <p:spPr>
              <a:xfrm>
                <a:off x="5252489" y="2421291"/>
                <a:ext cx="23614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Прямая соединительная линия 40">
                <a:extLst>
                  <a:ext uri="{FF2B5EF4-FFF2-40B4-BE49-F238E27FC236}">
                    <a16:creationId xmlns:a16="http://schemas.microsoft.com/office/drawing/2014/main" id="{1389129B-7A3A-4F44-8ED6-22D942597A44}"/>
                  </a:ext>
                </a:extLst>
              </p:cNvPr>
              <p:cNvCxnSpPr>
                <a:cxnSpLocks/>
              </p:cNvCxnSpPr>
              <p:nvPr/>
            </p:nvCxnSpPr>
            <p:spPr>
              <a:xfrm flipH="1">
                <a:off x="4373599" y="2421291"/>
                <a:ext cx="878890" cy="1090474"/>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sp>
            <p:nvSpPr>
              <p:cNvPr id="42" name="Дуга 41">
                <a:extLst>
                  <a:ext uri="{FF2B5EF4-FFF2-40B4-BE49-F238E27FC236}">
                    <a16:creationId xmlns:a16="http://schemas.microsoft.com/office/drawing/2014/main" id="{ECC00497-0B92-4BAA-AE31-D65FF9D0B690}"/>
                  </a:ext>
                </a:extLst>
              </p:cNvPr>
              <p:cNvSpPr/>
              <p:nvPr/>
            </p:nvSpPr>
            <p:spPr>
              <a:xfrm rot="6456544">
                <a:off x="4035026" y="647605"/>
                <a:ext cx="2351879" cy="2230515"/>
              </a:xfrm>
              <a:prstGeom prst="arc">
                <a:avLst>
                  <a:gd name="adj1" fmla="val 17224903"/>
                  <a:gd name="adj2" fmla="val 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3" name="Овал 42">
                <a:extLst>
                  <a:ext uri="{FF2B5EF4-FFF2-40B4-BE49-F238E27FC236}">
                    <a16:creationId xmlns:a16="http://schemas.microsoft.com/office/drawing/2014/main" id="{AB42E198-A7B4-47B5-B690-3355AE7FB07C}"/>
                  </a:ext>
                </a:extLst>
              </p:cNvPr>
              <p:cNvSpPr/>
              <p:nvPr/>
            </p:nvSpPr>
            <p:spPr>
              <a:xfrm>
                <a:off x="5256927" y="6263842"/>
                <a:ext cx="133165" cy="12428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TextBox 43">
                <a:extLst>
                  <a:ext uri="{FF2B5EF4-FFF2-40B4-BE49-F238E27FC236}">
                    <a16:creationId xmlns:a16="http://schemas.microsoft.com/office/drawing/2014/main" id="{C739AEE6-9777-487A-A231-87E77E8001E3}"/>
                  </a:ext>
                </a:extLst>
              </p:cNvPr>
              <p:cNvSpPr txBox="1"/>
              <p:nvPr/>
            </p:nvSpPr>
            <p:spPr>
              <a:xfrm>
                <a:off x="5382219" y="5843102"/>
                <a:ext cx="1099149" cy="584775"/>
              </a:xfrm>
              <a:prstGeom prst="rect">
                <a:avLst/>
              </a:prstGeom>
              <a:noFill/>
            </p:spPr>
            <p:txBody>
              <a:bodyPr wrap="square" rtlCol="0">
                <a:spAutoFit/>
              </a:bodyPr>
              <a:lstStyle/>
              <a:p>
                <a:r>
                  <a:rPr lang="en-US" sz="3200" dirty="0"/>
                  <a:t>O</a:t>
                </a:r>
                <a:endParaRPr lang="ru-RU" sz="3200" dirty="0"/>
              </a:p>
            </p:txBody>
          </p:sp>
          <p:sp>
            <p:nvSpPr>
              <p:cNvPr id="47" name="TextBox 46">
                <a:extLst>
                  <a:ext uri="{FF2B5EF4-FFF2-40B4-BE49-F238E27FC236}">
                    <a16:creationId xmlns:a16="http://schemas.microsoft.com/office/drawing/2014/main" id="{23AAB329-40B0-4557-962B-225E25126A43}"/>
                  </a:ext>
                </a:extLst>
              </p:cNvPr>
              <p:cNvSpPr txBox="1"/>
              <p:nvPr/>
            </p:nvSpPr>
            <p:spPr>
              <a:xfrm>
                <a:off x="6265753" y="2242714"/>
                <a:ext cx="1099149" cy="584774"/>
              </a:xfrm>
              <a:prstGeom prst="rect">
                <a:avLst/>
              </a:prstGeom>
              <a:noFill/>
            </p:spPr>
            <p:txBody>
              <a:bodyPr wrap="square" rtlCol="0">
                <a:spAutoFit/>
              </a:bodyPr>
              <a:lstStyle/>
              <a:p>
                <a:r>
                  <a:rPr lang="en-US" sz="3200" dirty="0"/>
                  <a:t>M</a:t>
                </a:r>
                <a:endParaRPr lang="ru-RU" sz="3200" dirty="0"/>
              </a:p>
            </p:txBody>
          </p:sp>
          <p:sp>
            <p:nvSpPr>
              <p:cNvPr id="48" name="Овал 47">
                <a:extLst>
                  <a:ext uri="{FF2B5EF4-FFF2-40B4-BE49-F238E27FC236}">
                    <a16:creationId xmlns:a16="http://schemas.microsoft.com/office/drawing/2014/main" id="{284FE363-A2C7-4F99-BD86-6EA7AE451C38}"/>
                  </a:ext>
                </a:extLst>
              </p:cNvPr>
              <p:cNvSpPr/>
              <p:nvPr/>
            </p:nvSpPr>
            <p:spPr>
              <a:xfrm>
                <a:off x="6644602" y="2350271"/>
                <a:ext cx="133165" cy="12428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TextBox 48">
                <a:extLst>
                  <a:ext uri="{FF2B5EF4-FFF2-40B4-BE49-F238E27FC236}">
                    <a16:creationId xmlns:a16="http://schemas.microsoft.com/office/drawing/2014/main" id="{AE1E6563-6B22-4768-85D0-101438D53F9A}"/>
                  </a:ext>
                </a:extLst>
              </p:cNvPr>
              <p:cNvSpPr txBox="1"/>
              <p:nvPr/>
            </p:nvSpPr>
            <p:spPr>
              <a:xfrm>
                <a:off x="7148899" y="2350270"/>
                <a:ext cx="676620" cy="1749127"/>
              </a:xfrm>
              <a:prstGeom prst="rect">
                <a:avLst/>
              </a:prstGeom>
              <a:noFill/>
            </p:spPr>
            <p:txBody>
              <a:bodyPr wrap="square" rtlCol="0">
                <a:spAutoFit/>
              </a:bodyPr>
              <a:lstStyle/>
              <a:p>
                <a:r>
                  <a:rPr lang="en-US" sz="4000" dirty="0">
                    <a:solidFill>
                      <a:srgbClr val="4472C4"/>
                    </a:solidFill>
                  </a:rPr>
                  <a:t>y</a:t>
                </a:r>
                <a:endParaRPr lang="ru-RU" sz="4000" dirty="0">
                  <a:solidFill>
                    <a:srgbClr val="4472C4"/>
                  </a:solidFill>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EAD6D09-0A63-4467-B0B3-95195E73600E}"/>
                      </a:ext>
                    </a:extLst>
                  </p:cNvPr>
                  <p:cNvSpPr txBox="1"/>
                  <p:nvPr/>
                </p:nvSpPr>
                <p:spPr>
                  <a:xfrm>
                    <a:off x="5427927" y="2351597"/>
                    <a:ext cx="1099149" cy="707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ru-RU" sz="4000" i="1" smtClean="0">
                              <a:solidFill>
                                <a:srgbClr val="00B0F0"/>
                              </a:solidFill>
                              <a:latin typeface="Cambria Math" panose="02040503050406030204" pitchFamily="18" charset="0"/>
                              <a:ea typeface="Cambria Math" panose="02040503050406030204" pitchFamily="18" charset="0"/>
                            </a:rPr>
                            <m:t>𝛼</m:t>
                          </m:r>
                        </m:oMath>
                      </m:oMathPara>
                    </a14:m>
                    <a:endParaRPr lang="ru-RU" sz="4000" dirty="0">
                      <a:solidFill>
                        <a:srgbClr val="00B0F0"/>
                      </a:solidFill>
                    </a:endParaRPr>
                  </a:p>
                </p:txBody>
              </p:sp>
            </mc:Choice>
            <mc:Fallback xmlns="">
              <p:sp>
                <p:nvSpPr>
                  <p:cNvPr id="23" name="TextBox 22">
                    <a:extLst>
                      <a:ext uri="{FF2B5EF4-FFF2-40B4-BE49-F238E27FC236}">
                        <a16:creationId xmlns:a16="http://schemas.microsoft.com/office/drawing/2014/main" id="{E51232D9-4759-441C-AD93-762639D13045}"/>
                      </a:ext>
                    </a:extLst>
                  </p:cNvPr>
                  <p:cNvSpPr txBox="1">
                    <a:spLocks noRot="1" noChangeAspect="1" noMove="1" noResize="1" noEditPoints="1" noAdjustHandles="1" noChangeArrowheads="1" noChangeShapeType="1" noTextEdit="1"/>
                  </p:cNvSpPr>
                  <p:nvPr/>
                </p:nvSpPr>
                <p:spPr>
                  <a:xfrm>
                    <a:off x="5427927" y="2351597"/>
                    <a:ext cx="1099149" cy="707885"/>
                  </a:xfrm>
                  <a:prstGeom prst="rect">
                    <a:avLst/>
                  </a:prstGeom>
                  <a:blipFill>
                    <a:blip r:embed="rId6"/>
                    <a:stretch>
                      <a:fillRect b="-82979"/>
                    </a:stretch>
                  </a:blipFill>
                </p:spPr>
                <p:txBody>
                  <a:bodyPr/>
                  <a:lstStyle/>
                  <a:p>
                    <a:r>
                      <a:rPr lang="ru-RU">
                        <a:noFill/>
                      </a:rPr>
                      <a:t> </a:t>
                    </a:r>
                  </a:p>
                </p:txBody>
              </p:sp>
            </mc:Fallback>
          </mc:AlternateContent>
          <p:sp>
            <p:nvSpPr>
              <p:cNvPr id="51" name="Овал 50">
                <a:extLst>
                  <a:ext uri="{FF2B5EF4-FFF2-40B4-BE49-F238E27FC236}">
                    <a16:creationId xmlns:a16="http://schemas.microsoft.com/office/drawing/2014/main" id="{85C26B2A-44F9-421C-8CF0-67041CF9225E}"/>
                  </a:ext>
                </a:extLst>
              </p:cNvPr>
              <p:cNvSpPr/>
              <p:nvPr/>
            </p:nvSpPr>
            <p:spPr>
              <a:xfrm>
                <a:off x="3444087" y="899657"/>
                <a:ext cx="3667624" cy="1301631"/>
              </a:xfrm>
              <a:prstGeom prst="ellipse">
                <a:avLst/>
              </a:prstGeom>
              <a:solidFill>
                <a:srgbClr val="7F7F7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53" name="Прямая соединительная линия 52">
                <a:extLst>
                  <a:ext uri="{FF2B5EF4-FFF2-40B4-BE49-F238E27FC236}">
                    <a16:creationId xmlns:a16="http://schemas.microsoft.com/office/drawing/2014/main" id="{1C0747EE-CF95-402C-B409-8F70223815C2}"/>
                  </a:ext>
                </a:extLst>
              </p:cNvPr>
              <p:cNvCxnSpPr>
                <a:cxnSpLocks/>
              </p:cNvCxnSpPr>
              <p:nvPr/>
            </p:nvCxnSpPr>
            <p:spPr>
              <a:xfrm>
                <a:off x="5238456" y="811198"/>
                <a:ext cx="14033" cy="850714"/>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sp>
            <p:nvSpPr>
              <p:cNvPr id="54" name="Овал 53">
                <a:extLst>
                  <a:ext uri="{FF2B5EF4-FFF2-40B4-BE49-F238E27FC236}">
                    <a16:creationId xmlns:a16="http://schemas.microsoft.com/office/drawing/2014/main" id="{C0DBA0B7-9F74-4A7C-8105-5CD3AB2D1637}"/>
                  </a:ext>
                </a:extLst>
              </p:cNvPr>
              <p:cNvSpPr/>
              <p:nvPr/>
            </p:nvSpPr>
            <p:spPr>
              <a:xfrm>
                <a:off x="5051930" y="3495934"/>
                <a:ext cx="498478" cy="64513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grpSp>
        <p:nvGrpSpPr>
          <p:cNvPr id="5" name="Группа 4">
            <a:extLst>
              <a:ext uri="{FF2B5EF4-FFF2-40B4-BE49-F238E27FC236}">
                <a16:creationId xmlns:a16="http://schemas.microsoft.com/office/drawing/2014/main" id="{938E8FAD-C292-4B33-A31C-8E41C3B328E0}"/>
              </a:ext>
            </a:extLst>
          </p:cNvPr>
          <p:cNvGrpSpPr/>
          <p:nvPr/>
        </p:nvGrpSpPr>
        <p:grpSpPr>
          <a:xfrm>
            <a:off x="4472045" y="869205"/>
            <a:ext cx="4076037" cy="5388080"/>
            <a:chOff x="4205024" y="1101965"/>
            <a:chExt cx="4076037" cy="5592597"/>
          </a:xfrm>
        </p:grpSpPr>
        <p:grpSp>
          <p:nvGrpSpPr>
            <p:cNvPr id="4" name="Группа 3">
              <a:extLst>
                <a:ext uri="{FF2B5EF4-FFF2-40B4-BE49-F238E27FC236}">
                  <a16:creationId xmlns:a16="http://schemas.microsoft.com/office/drawing/2014/main" id="{10188BBE-950F-4A88-8B29-DEC4BBBD17CD}"/>
                </a:ext>
              </a:extLst>
            </p:cNvPr>
            <p:cNvGrpSpPr/>
            <p:nvPr/>
          </p:nvGrpSpPr>
          <p:grpSpPr>
            <a:xfrm>
              <a:off x="4205024" y="1101965"/>
              <a:ext cx="3773091" cy="5592597"/>
              <a:chOff x="4205024" y="1101965"/>
              <a:chExt cx="3773091" cy="5592597"/>
            </a:xfrm>
          </p:grpSpPr>
          <p:sp>
            <p:nvSpPr>
              <p:cNvPr id="30" name="Прямоугольник 29">
                <a:extLst>
                  <a:ext uri="{FF2B5EF4-FFF2-40B4-BE49-F238E27FC236}">
                    <a16:creationId xmlns:a16="http://schemas.microsoft.com/office/drawing/2014/main" id="{CF8281EB-B9A1-4EE8-903C-2166D85334B2}"/>
                  </a:ext>
                </a:extLst>
              </p:cNvPr>
              <p:cNvSpPr/>
              <p:nvPr/>
            </p:nvSpPr>
            <p:spPr>
              <a:xfrm>
                <a:off x="4205024" y="1101965"/>
                <a:ext cx="3535804" cy="559259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TextBox 34">
                <a:extLst>
                  <a:ext uri="{FF2B5EF4-FFF2-40B4-BE49-F238E27FC236}">
                    <a16:creationId xmlns:a16="http://schemas.microsoft.com/office/drawing/2014/main" id="{8318A7EF-DADE-4F2E-A28D-85119E2A73E8}"/>
                  </a:ext>
                </a:extLst>
              </p:cNvPr>
              <p:cNvSpPr txBox="1"/>
              <p:nvPr/>
            </p:nvSpPr>
            <p:spPr>
              <a:xfrm>
                <a:off x="4325387" y="1971212"/>
                <a:ext cx="3173506" cy="400110"/>
              </a:xfrm>
              <a:prstGeom prst="rect">
                <a:avLst/>
              </a:prstGeom>
              <a:noFill/>
            </p:spPr>
            <p:txBody>
              <a:bodyPr wrap="square" rtlCol="0">
                <a:spAutoFit/>
              </a:bodyPr>
              <a:lstStyle/>
              <a:p>
                <a:r>
                  <a:rPr lang="en-US" sz="2000" dirty="0"/>
                  <a:t>Calculating charge from NSL</a:t>
                </a:r>
                <a:endParaRPr lang="ru-RU" sz="2000" dirty="0"/>
              </a:p>
            </p:txBody>
          </p:sp>
          <p:grpSp>
            <p:nvGrpSpPr>
              <p:cNvPr id="55" name="Группа 54">
                <a:extLst>
                  <a:ext uri="{FF2B5EF4-FFF2-40B4-BE49-F238E27FC236}">
                    <a16:creationId xmlns:a16="http://schemas.microsoft.com/office/drawing/2014/main" id="{2DCDAC3C-94A7-4950-BC40-76790C765756}"/>
                  </a:ext>
                </a:extLst>
              </p:cNvPr>
              <p:cNvGrpSpPr/>
              <p:nvPr/>
            </p:nvGrpSpPr>
            <p:grpSpPr>
              <a:xfrm>
                <a:off x="4325387" y="2957956"/>
                <a:ext cx="3652728" cy="2743185"/>
                <a:chOff x="6358822" y="2233444"/>
                <a:chExt cx="5081655" cy="4375827"/>
              </a:xfrm>
            </p:grpSpPr>
            <p:cxnSp>
              <p:nvCxnSpPr>
                <p:cNvPr id="56" name="Прямая соединительная линия 55">
                  <a:extLst>
                    <a:ext uri="{FF2B5EF4-FFF2-40B4-BE49-F238E27FC236}">
                      <a16:creationId xmlns:a16="http://schemas.microsoft.com/office/drawing/2014/main" id="{30D885CA-42DA-4A33-81C5-1DF8385BC24F}"/>
                    </a:ext>
                  </a:extLst>
                </p:cNvPr>
                <p:cNvCxnSpPr>
                  <a:cxnSpLocks/>
                </p:cNvCxnSpPr>
                <p:nvPr/>
              </p:nvCxnSpPr>
              <p:spPr>
                <a:xfrm flipV="1">
                  <a:off x="8117612" y="2233444"/>
                  <a:ext cx="664998" cy="2088583"/>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57" name="Прямоугольник 56">
                  <a:extLst>
                    <a:ext uri="{FF2B5EF4-FFF2-40B4-BE49-F238E27FC236}">
                      <a16:creationId xmlns:a16="http://schemas.microsoft.com/office/drawing/2014/main" id="{B37679B3-75F4-4E01-A845-E29FB2441AFB}"/>
                    </a:ext>
                  </a:extLst>
                </p:cNvPr>
                <p:cNvSpPr/>
                <p:nvPr/>
              </p:nvSpPr>
              <p:spPr>
                <a:xfrm>
                  <a:off x="6358822" y="3408985"/>
                  <a:ext cx="1844702" cy="3200286"/>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8" name="Овал 57">
                  <a:extLst>
                    <a:ext uri="{FF2B5EF4-FFF2-40B4-BE49-F238E27FC236}">
                      <a16:creationId xmlns:a16="http://schemas.microsoft.com/office/drawing/2014/main" id="{93B40E6B-7B63-47DB-8FE6-B3E3FDC64968}"/>
                    </a:ext>
                  </a:extLst>
                </p:cNvPr>
                <p:cNvSpPr/>
                <p:nvPr/>
              </p:nvSpPr>
              <p:spPr>
                <a:xfrm>
                  <a:off x="7850938" y="4373226"/>
                  <a:ext cx="266674" cy="34684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59" name="Прямая соединительная линия 58">
                  <a:extLst>
                    <a:ext uri="{FF2B5EF4-FFF2-40B4-BE49-F238E27FC236}">
                      <a16:creationId xmlns:a16="http://schemas.microsoft.com/office/drawing/2014/main" id="{92BEB360-57A5-48DC-8CF3-FDE66951A396}"/>
                    </a:ext>
                  </a:extLst>
                </p:cNvPr>
                <p:cNvCxnSpPr>
                  <a:cxnSpLocks/>
                </p:cNvCxnSpPr>
                <p:nvPr/>
              </p:nvCxnSpPr>
              <p:spPr>
                <a:xfrm>
                  <a:off x="8803631" y="2233444"/>
                  <a:ext cx="23483" cy="110664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Прямая со стрелкой 59">
                  <a:extLst>
                    <a:ext uri="{FF2B5EF4-FFF2-40B4-BE49-F238E27FC236}">
                      <a16:creationId xmlns:a16="http://schemas.microsoft.com/office/drawing/2014/main" id="{BB011FB6-BAB0-460B-A2F6-9679A8D3CE2B}"/>
                    </a:ext>
                  </a:extLst>
                </p:cNvPr>
                <p:cNvCxnSpPr/>
                <p:nvPr/>
              </p:nvCxnSpPr>
              <p:spPr>
                <a:xfrm>
                  <a:off x="8157754" y="4546646"/>
                  <a:ext cx="762002" cy="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61" name="Прямая со стрелкой 60">
                  <a:extLst>
                    <a:ext uri="{FF2B5EF4-FFF2-40B4-BE49-F238E27FC236}">
                      <a16:creationId xmlns:a16="http://schemas.microsoft.com/office/drawing/2014/main" id="{AD88CF03-F086-4404-8D52-1700D973E505}"/>
                    </a:ext>
                  </a:extLst>
                </p:cNvPr>
                <p:cNvCxnSpPr>
                  <a:cxnSpLocks/>
                </p:cNvCxnSpPr>
                <p:nvPr/>
              </p:nvCxnSpPr>
              <p:spPr>
                <a:xfrm>
                  <a:off x="7978565" y="4783715"/>
                  <a:ext cx="12220" cy="64577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62" name="Прямая со стрелкой 61">
                  <a:extLst>
                    <a:ext uri="{FF2B5EF4-FFF2-40B4-BE49-F238E27FC236}">
                      <a16:creationId xmlns:a16="http://schemas.microsoft.com/office/drawing/2014/main" id="{70B5EACB-00F2-4C02-BAB6-F04022D8E384}"/>
                    </a:ext>
                  </a:extLst>
                </p:cNvPr>
                <p:cNvCxnSpPr>
                  <a:cxnSpLocks/>
                </p:cNvCxnSpPr>
                <p:nvPr/>
              </p:nvCxnSpPr>
              <p:spPr>
                <a:xfrm flipV="1">
                  <a:off x="8057822" y="3711587"/>
                  <a:ext cx="199864" cy="61591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63" name="Прямоугольник 62">
                  <a:extLst>
                    <a:ext uri="{FF2B5EF4-FFF2-40B4-BE49-F238E27FC236}">
                      <a16:creationId xmlns:a16="http://schemas.microsoft.com/office/drawing/2014/main" id="{5286A0D6-274C-4FF0-ACE4-1EC1D2E99115}"/>
                    </a:ext>
                  </a:extLst>
                </p:cNvPr>
                <p:cNvSpPr/>
                <p:nvPr/>
              </p:nvSpPr>
              <p:spPr>
                <a:xfrm>
                  <a:off x="8890936" y="3241449"/>
                  <a:ext cx="1844702" cy="3308015"/>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TextBox 63">
                  <a:extLst>
                    <a:ext uri="{FF2B5EF4-FFF2-40B4-BE49-F238E27FC236}">
                      <a16:creationId xmlns:a16="http://schemas.microsoft.com/office/drawing/2014/main" id="{93D87D44-DFDA-463B-9C52-B0A1089C57B5}"/>
                    </a:ext>
                  </a:extLst>
                </p:cNvPr>
                <p:cNvSpPr txBox="1"/>
                <p:nvPr/>
              </p:nvSpPr>
              <p:spPr>
                <a:xfrm>
                  <a:off x="6599408" y="5230573"/>
                  <a:ext cx="3370387" cy="834621"/>
                </a:xfrm>
                <a:prstGeom prst="rect">
                  <a:avLst/>
                </a:prstGeom>
                <a:noFill/>
              </p:spPr>
              <p:txBody>
                <a:bodyPr wrap="square" rtlCol="0">
                  <a:spAutoFit/>
                </a:bodyPr>
                <a:lstStyle/>
                <a:p>
                  <a:r>
                    <a:rPr lang="en-US" sz="2800" dirty="0"/>
                    <a:t>F</a:t>
                  </a:r>
                  <a:r>
                    <a:rPr lang="en-US" sz="3200" baseline="-25000" dirty="0"/>
                    <a:t>gravity</a:t>
                  </a:r>
                  <a:endParaRPr lang="ru-RU" sz="2800" baseline="-25000" dirty="0"/>
                </a:p>
              </p:txBody>
            </p:sp>
            <p:sp>
              <p:nvSpPr>
                <p:cNvPr id="65" name="TextBox 64">
                  <a:extLst>
                    <a:ext uri="{FF2B5EF4-FFF2-40B4-BE49-F238E27FC236}">
                      <a16:creationId xmlns:a16="http://schemas.microsoft.com/office/drawing/2014/main" id="{B6066C5C-482C-4608-A895-B9E81A839DB5}"/>
                    </a:ext>
                  </a:extLst>
                </p:cNvPr>
                <p:cNvSpPr txBox="1"/>
                <p:nvPr/>
              </p:nvSpPr>
              <p:spPr>
                <a:xfrm>
                  <a:off x="6517095" y="3451687"/>
                  <a:ext cx="1955884" cy="834621"/>
                </a:xfrm>
                <a:prstGeom prst="rect">
                  <a:avLst/>
                </a:prstGeom>
                <a:noFill/>
              </p:spPr>
              <p:txBody>
                <a:bodyPr wrap="square" rtlCol="0">
                  <a:spAutoFit/>
                </a:bodyPr>
                <a:lstStyle/>
                <a:p>
                  <a:r>
                    <a:rPr lang="en-US" sz="2800" dirty="0"/>
                    <a:t>T</a:t>
                  </a:r>
                  <a:r>
                    <a:rPr lang="en-US" sz="2800" baseline="-25000" dirty="0"/>
                    <a:t>tension</a:t>
                  </a:r>
                  <a:endParaRPr lang="ru-RU" sz="2800" baseline="-25000" dirty="0"/>
                </a:p>
              </p:txBody>
            </p:sp>
            <p:sp>
              <p:nvSpPr>
                <p:cNvPr id="66" name="TextBox 65">
                  <a:extLst>
                    <a:ext uri="{FF2B5EF4-FFF2-40B4-BE49-F238E27FC236}">
                      <a16:creationId xmlns:a16="http://schemas.microsoft.com/office/drawing/2014/main" id="{4C2F4409-82E1-43A8-BC07-27AA17EC968D}"/>
                    </a:ext>
                  </a:extLst>
                </p:cNvPr>
                <p:cNvSpPr txBox="1"/>
                <p:nvPr/>
              </p:nvSpPr>
              <p:spPr>
                <a:xfrm>
                  <a:off x="9060664" y="4182542"/>
                  <a:ext cx="2379813" cy="834621"/>
                </a:xfrm>
                <a:prstGeom prst="rect">
                  <a:avLst/>
                </a:prstGeom>
                <a:noFill/>
              </p:spPr>
              <p:txBody>
                <a:bodyPr wrap="square" rtlCol="0">
                  <a:spAutoFit/>
                </a:bodyPr>
                <a:lstStyle/>
                <a:p>
                  <a:r>
                    <a:rPr lang="en-US" sz="2800" dirty="0"/>
                    <a:t>F</a:t>
                  </a:r>
                  <a:r>
                    <a:rPr lang="en-US" sz="3200" baseline="-25000" dirty="0"/>
                    <a:t>electricity</a:t>
                  </a:r>
                  <a:endParaRPr lang="ru-RU" sz="2800" baseline="-25000"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0EC8D89A-12E0-4441-860E-179B48512C2E}"/>
                        </a:ext>
                      </a:extLst>
                    </p:cNvPr>
                    <p:cNvSpPr txBox="1"/>
                    <p:nvPr/>
                  </p:nvSpPr>
                  <p:spPr>
                    <a:xfrm>
                      <a:off x="8416801" y="2832184"/>
                      <a:ext cx="323009" cy="5891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𝛼</m:t>
                            </m:r>
                          </m:oMath>
                        </m:oMathPara>
                      </a14:m>
                      <a:endParaRPr lang="ru-RU" dirty="0"/>
                    </a:p>
                  </p:txBody>
                </p:sp>
              </mc:Choice>
              <mc:Fallback xmlns="">
                <p:sp>
                  <p:nvSpPr>
                    <p:cNvPr id="67" name="TextBox 66">
                      <a:extLst>
                        <a:ext uri="{FF2B5EF4-FFF2-40B4-BE49-F238E27FC236}">
                          <a16:creationId xmlns:a16="http://schemas.microsoft.com/office/drawing/2014/main" id="{0EC8D89A-12E0-4441-860E-179B48512C2E}"/>
                        </a:ext>
                      </a:extLst>
                    </p:cNvPr>
                    <p:cNvSpPr txBox="1">
                      <a:spLocks noRot="1" noChangeAspect="1" noMove="1" noResize="1" noEditPoints="1" noAdjustHandles="1" noChangeArrowheads="1" noChangeShapeType="1" noTextEdit="1"/>
                    </p:cNvSpPr>
                    <p:nvPr/>
                  </p:nvSpPr>
                  <p:spPr>
                    <a:xfrm>
                      <a:off x="8416801" y="2832184"/>
                      <a:ext cx="323009" cy="589145"/>
                    </a:xfrm>
                    <a:prstGeom prst="rect">
                      <a:avLst/>
                    </a:prstGeom>
                    <a:blipFill>
                      <a:blip r:embed="rId7"/>
                      <a:stretch>
                        <a:fillRect r="-26316"/>
                      </a:stretch>
                    </a:blipFill>
                  </p:spPr>
                  <p:txBody>
                    <a:bodyPr/>
                    <a:lstStyle/>
                    <a:p>
                      <a:r>
                        <a:rPr lang="ru-RU">
                          <a:noFill/>
                        </a:rPr>
                        <a:t> </a:t>
                      </a:r>
                    </a:p>
                  </p:txBody>
                </p:sp>
              </mc:Fallback>
            </mc:AlternateContent>
          </p:grpSp>
        </p:grpSp>
        <p:sp>
          <p:nvSpPr>
            <p:cNvPr id="31" name="TextBox 30">
              <a:extLst>
                <a:ext uri="{FF2B5EF4-FFF2-40B4-BE49-F238E27FC236}">
                  <a16:creationId xmlns:a16="http://schemas.microsoft.com/office/drawing/2014/main" id="{0925C052-3212-4882-9984-2B403B312E58}"/>
                </a:ext>
              </a:extLst>
            </p:cNvPr>
            <p:cNvSpPr txBox="1"/>
            <p:nvPr/>
          </p:nvSpPr>
          <p:spPr>
            <a:xfrm>
              <a:off x="4236632" y="1269987"/>
              <a:ext cx="4044429" cy="523220"/>
            </a:xfrm>
            <a:prstGeom prst="rect">
              <a:avLst/>
            </a:prstGeom>
            <a:noFill/>
          </p:spPr>
          <p:txBody>
            <a:bodyPr wrap="square" rtlCol="0">
              <a:spAutoFit/>
            </a:bodyPr>
            <a:lstStyle/>
            <a:p>
              <a:r>
                <a:rPr lang="ru-RU" sz="2800" dirty="0"/>
                <a:t>2</a:t>
              </a:r>
              <a:r>
                <a:rPr lang="en-US" sz="2800" dirty="0"/>
                <a:t>)</a:t>
              </a:r>
              <a:endParaRPr lang="ru-RU" sz="2800" dirty="0"/>
            </a:p>
          </p:txBody>
        </p:sp>
      </p:grpSp>
      <p:grpSp>
        <p:nvGrpSpPr>
          <p:cNvPr id="3" name="Группа 2">
            <a:extLst>
              <a:ext uri="{FF2B5EF4-FFF2-40B4-BE49-F238E27FC236}">
                <a16:creationId xmlns:a16="http://schemas.microsoft.com/office/drawing/2014/main" id="{02344D47-C102-494B-AC78-D7808C47A384}"/>
              </a:ext>
            </a:extLst>
          </p:cNvPr>
          <p:cNvGrpSpPr/>
          <p:nvPr/>
        </p:nvGrpSpPr>
        <p:grpSpPr>
          <a:xfrm>
            <a:off x="365289" y="865445"/>
            <a:ext cx="3535804" cy="5388081"/>
            <a:chOff x="8023518" y="906073"/>
            <a:chExt cx="3535804" cy="5565065"/>
          </a:xfrm>
        </p:grpSpPr>
        <p:sp>
          <p:nvSpPr>
            <p:cNvPr id="68" name="Прямоугольник 67">
              <a:extLst>
                <a:ext uri="{FF2B5EF4-FFF2-40B4-BE49-F238E27FC236}">
                  <a16:creationId xmlns:a16="http://schemas.microsoft.com/office/drawing/2014/main" id="{460416A9-345E-45D0-923B-B9446C1C6F2A}"/>
                </a:ext>
              </a:extLst>
            </p:cNvPr>
            <p:cNvSpPr/>
            <p:nvPr/>
          </p:nvSpPr>
          <p:spPr>
            <a:xfrm>
              <a:off x="8023518" y="906073"/>
              <a:ext cx="3535804" cy="55650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9" name="TextBox 68">
              <a:extLst>
                <a:ext uri="{FF2B5EF4-FFF2-40B4-BE49-F238E27FC236}">
                  <a16:creationId xmlns:a16="http://schemas.microsoft.com/office/drawing/2014/main" id="{3A127A91-3ADC-40FF-94EB-A1F41820393B}"/>
                </a:ext>
              </a:extLst>
            </p:cNvPr>
            <p:cNvSpPr txBox="1"/>
            <p:nvPr/>
          </p:nvSpPr>
          <p:spPr>
            <a:xfrm>
              <a:off x="8036497" y="1078258"/>
              <a:ext cx="3429210" cy="523220"/>
            </a:xfrm>
            <a:prstGeom prst="rect">
              <a:avLst/>
            </a:prstGeom>
            <a:noFill/>
          </p:spPr>
          <p:txBody>
            <a:bodyPr wrap="square" rtlCol="0">
              <a:spAutoFit/>
            </a:bodyPr>
            <a:lstStyle/>
            <a:p>
              <a:r>
                <a:rPr lang="en-US" sz="2800" dirty="0"/>
                <a:t>1)</a:t>
              </a:r>
              <a:endParaRPr lang="ru-RU" sz="2800" dirty="0"/>
            </a:p>
          </p:txBody>
        </p:sp>
        <p:sp>
          <p:nvSpPr>
            <p:cNvPr id="70" name="TextBox 69">
              <a:extLst>
                <a:ext uri="{FF2B5EF4-FFF2-40B4-BE49-F238E27FC236}">
                  <a16:creationId xmlns:a16="http://schemas.microsoft.com/office/drawing/2014/main" id="{122F8B69-96AF-4498-AD43-3A9EDEAAE419}"/>
                </a:ext>
              </a:extLst>
            </p:cNvPr>
            <p:cNvSpPr txBox="1"/>
            <p:nvPr/>
          </p:nvSpPr>
          <p:spPr>
            <a:xfrm>
              <a:off x="8065124" y="1783660"/>
              <a:ext cx="3173506" cy="400110"/>
            </a:xfrm>
            <a:prstGeom prst="rect">
              <a:avLst/>
            </a:prstGeom>
            <a:noFill/>
          </p:spPr>
          <p:txBody>
            <a:bodyPr wrap="square" rtlCol="0">
              <a:spAutoFit/>
            </a:bodyPr>
            <a:lstStyle/>
            <a:p>
              <a:r>
                <a:rPr lang="en-US" sz="2000" dirty="0"/>
                <a:t>Doing an experiment</a:t>
              </a:r>
              <a:endParaRPr lang="ru-RU" sz="2000" dirty="0"/>
            </a:p>
          </p:txBody>
        </p:sp>
        <p:grpSp>
          <p:nvGrpSpPr>
            <p:cNvPr id="71" name="Группа 70">
              <a:extLst>
                <a:ext uri="{FF2B5EF4-FFF2-40B4-BE49-F238E27FC236}">
                  <a16:creationId xmlns:a16="http://schemas.microsoft.com/office/drawing/2014/main" id="{546AFAFC-2408-406C-B94F-A413AB8C25E5}"/>
                </a:ext>
              </a:extLst>
            </p:cNvPr>
            <p:cNvGrpSpPr/>
            <p:nvPr/>
          </p:nvGrpSpPr>
          <p:grpSpPr>
            <a:xfrm>
              <a:off x="8133684" y="3470708"/>
              <a:ext cx="3275654" cy="2673807"/>
              <a:chOff x="2540292" y="922118"/>
              <a:chExt cx="6764538" cy="5521667"/>
            </a:xfrm>
          </p:grpSpPr>
          <p:sp>
            <p:nvSpPr>
              <p:cNvPr id="72" name="Прямоугольник 71">
                <a:extLst>
                  <a:ext uri="{FF2B5EF4-FFF2-40B4-BE49-F238E27FC236}">
                    <a16:creationId xmlns:a16="http://schemas.microsoft.com/office/drawing/2014/main" id="{08AF8072-0ECE-4CCD-A665-9047AE3B3F2F}"/>
                  </a:ext>
                </a:extLst>
              </p:cNvPr>
              <p:cNvSpPr/>
              <p:nvPr/>
            </p:nvSpPr>
            <p:spPr>
              <a:xfrm>
                <a:off x="5384760" y="2618192"/>
                <a:ext cx="2883007" cy="3200286"/>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3" name="Прямая соединительная линия 72">
                <a:extLst>
                  <a:ext uri="{FF2B5EF4-FFF2-40B4-BE49-F238E27FC236}">
                    <a16:creationId xmlns:a16="http://schemas.microsoft.com/office/drawing/2014/main" id="{25FAEACA-ADCC-49F8-96B7-7733CDD8EF17}"/>
                  </a:ext>
                </a:extLst>
              </p:cNvPr>
              <p:cNvCxnSpPr/>
              <p:nvPr/>
            </p:nvCxnSpPr>
            <p:spPr>
              <a:xfrm flipV="1">
                <a:off x="5141142" y="1541059"/>
                <a:ext cx="423703" cy="2576512"/>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74" name="Прямоугольник 73">
                <a:extLst>
                  <a:ext uri="{FF2B5EF4-FFF2-40B4-BE49-F238E27FC236}">
                    <a16:creationId xmlns:a16="http://schemas.microsoft.com/office/drawing/2014/main" id="{C4F02326-49CF-4A63-9B87-1C628DD82290}"/>
                  </a:ext>
                </a:extLst>
              </p:cNvPr>
              <p:cNvSpPr/>
              <p:nvPr/>
            </p:nvSpPr>
            <p:spPr>
              <a:xfrm flipV="1">
                <a:off x="4256307" y="1403548"/>
                <a:ext cx="4222675" cy="183492"/>
              </a:xfrm>
              <a:prstGeom prst="rect">
                <a:avLst/>
              </a:prstGeom>
              <a:solidFill>
                <a:srgbClr val="D1B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5" name="Прямоугольник 19">
                <a:extLst>
                  <a:ext uri="{FF2B5EF4-FFF2-40B4-BE49-F238E27FC236}">
                    <a16:creationId xmlns:a16="http://schemas.microsoft.com/office/drawing/2014/main" id="{C2303394-CD47-4FA2-BFB7-96AC12E02815}"/>
                  </a:ext>
                </a:extLst>
              </p:cNvPr>
              <p:cNvSpPr/>
              <p:nvPr/>
            </p:nvSpPr>
            <p:spPr>
              <a:xfrm flipV="1">
                <a:off x="7901465" y="1284836"/>
                <a:ext cx="661271" cy="413385"/>
              </a:xfrm>
              <a:custGeom>
                <a:avLst/>
                <a:gdLst>
                  <a:gd name="connsiteX0" fmla="*/ 0 w 623171"/>
                  <a:gd name="connsiteY0" fmla="*/ 0 h 408188"/>
                  <a:gd name="connsiteX1" fmla="*/ 623171 w 623171"/>
                  <a:gd name="connsiteY1" fmla="*/ 0 h 408188"/>
                  <a:gd name="connsiteX2" fmla="*/ 623171 w 623171"/>
                  <a:gd name="connsiteY2" fmla="*/ 408188 h 408188"/>
                  <a:gd name="connsiteX3" fmla="*/ 0 w 623171"/>
                  <a:gd name="connsiteY3" fmla="*/ 408188 h 408188"/>
                  <a:gd name="connsiteX4" fmla="*/ 0 w 623171"/>
                  <a:gd name="connsiteY4" fmla="*/ 0 h 408188"/>
                  <a:gd name="connsiteX0" fmla="*/ 0 w 623171"/>
                  <a:gd name="connsiteY0" fmla="*/ 0 h 410244"/>
                  <a:gd name="connsiteX1" fmla="*/ 623171 w 623171"/>
                  <a:gd name="connsiteY1" fmla="*/ 0 h 410244"/>
                  <a:gd name="connsiteX2" fmla="*/ 623171 w 623171"/>
                  <a:gd name="connsiteY2" fmla="*/ 408188 h 410244"/>
                  <a:gd name="connsiteX3" fmla="*/ 153741 w 623171"/>
                  <a:gd name="connsiteY3" fmla="*/ 410244 h 410244"/>
                  <a:gd name="connsiteX4" fmla="*/ 0 w 623171"/>
                  <a:gd name="connsiteY4" fmla="*/ 408188 h 410244"/>
                  <a:gd name="connsiteX5" fmla="*/ 0 w 623171"/>
                  <a:gd name="connsiteY5" fmla="*/ 0 h 410244"/>
                  <a:gd name="connsiteX0" fmla="*/ 0 w 623171"/>
                  <a:gd name="connsiteY0" fmla="*/ 3141 h 413385"/>
                  <a:gd name="connsiteX1" fmla="*/ 140406 w 623171"/>
                  <a:gd name="connsiteY1" fmla="*/ 0 h 413385"/>
                  <a:gd name="connsiteX2" fmla="*/ 623171 w 623171"/>
                  <a:gd name="connsiteY2" fmla="*/ 3141 h 413385"/>
                  <a:gd name="connsiteX3" fmla="*/ 623171 w 623171"/>
                  <a:gd name="connsiteY3" fmla="*/ 411329 h 413385"/>
                  <a:gd name="connsiteX4" fmla="*/ 153741 w 623171"/>
                  <a:gd name="connsiteY4" fmla="*/ 413385 h 413385"/>
                  <a:gd name="connsiteX5" fmla="*/ 0 w 623171"/>
                  <a:gd name="connsiteY5" fmla="*/ 411329 h 413385"/>
                  <a:gd name="connsiteX6" fmla="*/ 0 w 623171"/>
                  <a:gd name="connsiteY6" fmla="*/ 3141 h 413385"/>
                  <a:gd name="connsiteX0" fmla="*/ 0 w 623171"/>
                  <a:gd name="connsiteY0" fmla="*/ 3141 h 413385"/>
                  <a:gd name="connsiteX1" fmla="*/ 176601 w 623171"/>
                  <a:gd name="connsiteY1" fmla="*/ 0 h 413385"/>
                  <a:gd name="connsiteX2" fmla="*/ 623171 w 623171"/>
                  <a:gd name="connsiteY2" fmla="*/ 3141 h 413385"/>
                  <a:gd name="connsiteX3" fmla="*/ 623171 w 623171"/>
                  <a:gd name="connsiteY3" fmla="*/ 411329 h 413385"/>
                  <a:gd name="connsiteX4" fmla="*/ 153741 w 623171"/>
                  <a:gd name="connsiteY4" fmla="*/ 413385 h 413385"/>
                  <a:gd name="connsiteX5" fmla="*/ 0 w 623171"/>
                  <a:gd name="connsiteY5" fmla="*/ 411329 h 413385"/>
                  <a:gd name="connsiteX6" fmla="*/ 0 w 623171"/>
                  <a:gd name="connsiteY6" fmla="*/ 3141 h 413385"/>
                  <a:gd name="connsiteX0" fmla="*/ 36195 w 623171"/>
                  <a:gd name="connsiteY0" fmla="*/ 52671 h 413385"/>
                  <a:gd name="connsiteX1" fmla="*/ 176601 w 623171"/>
                  <a:gd name="connsiteY1" fmla="*/ 0 h 413385"/>
                  <a:gd name="connsiteX2" fmla="*/ 623171 w 623171"/>
                  <a:gd name="connsiteY2" fmla="*/ 3141 h 413385"/>
                  <a:gd name="connsiteX3" fmla="*/ 623171 w 623171"/>
                  <a:gd name="connsiteY3" fmla="*/ 411329 h 413385"/>
                  <a:gd name="connsiteX4" fmla="*/ 153741 w 623171"/>
                  <a:gd name="connsiteY4" fmla="*/ 413385 h 413385"/>
                  <a:gd name="connsiteX5" fmla="*/ 0 w 623171"/>
                  <a:gd name="connsiteY5" fmla="*/ 411329 h 413385"/>
                  <a:gd name="connsiteX6" fmla="*/ 36195 w 623171"/>
                  <a:gd name="connsiteY6" fmla="*/ 52671 h 413385"/>
                  <a:gd name="connsiteX0" fmla="*/ 7620 w 594596"/>
                  <a:gd name="connsiteY0" fmla="*/ 52671 h 413385"/>
                  <a:gd name="connsiteX1" fmla="*/ 148026 w 594596"/>
                  <a:gd name="connsiteY1" fmla="*/ 0 h 413385"/>
                  <a:gd name="connsiteX2" fmla="*/ 594596 w 594596"/>
                  <a:gd name="connsiteY2" fmla="*/ 3141 h 413385"/>
                  <a:gd name="connsiteX3" fmla="*/ 594596 w 594596"/>
                  <a:gd name="connsiteY3" fmla="*/ 411329 h 413385"/>
                  <a:gd name="connsiteX4" fmla="*/ 125166 w 594596"/>
                  <a:gd name="connsiteY4" fmla="*/ 413385 h 413385"/>
                  <a:gd name="connsiteX5" fmla="*/ 0 w 594596"/>
                  <a:gd name="connsiteY5" fmla="*/ 348464 h 413385"/>
                  <a:gd name="connsiteX6" fmla="*/ 7620 w 594596"/>
                  <a:gd name="connsiteY6" fmla="*/ 52671 h 413385"/>
                  <a:gd name="connsiteX0" fmla="*/ 74295 w 661271"/>
                  <a:gd name="connsiteY0" fmla="*/ 52671 h 413385"/>
                  <a:gd name="connsiteX1" fmla="*/ 214701 w 661271"/>
                  <a:gd name="connsiteY1" fmla="*/ 0 h 413385"/>
                  <a:gd name="connsiteX2" fmla="*/ 661271 w 661271"/>
                  <a:gd name="connsiteY2" fmla="*/ 3141 h 413385"/>
                  <a:gd name="connsiteX3" fmla="*/ 661271 w 661271"/>
                  <a:gd name="connsiteY3" fmla="*/ 411329 h 413385"/>
                  <a:gd name="connsiteX4" fmla="*/ 191841 w 661271"/>
                  <a:gd name="connsiteY4" fmla="*/ 413385 h 413385"/>
                  <a:gd name="connsiteX5" fmla="*/ 0 w 661271"/>
                  <a:gd name="connsiteY5" fmla="*/ 297029 h 413385"/>
                  <a:gd name="connsiteX6" fmla="*/ 74295 w 661271"/>
                  <a:gd name="connsiteY6" fmla="*/ 52671 h 413385"/>
                  <a:gd name="connsiteX0" fmla="*/ 11430 w 661271"/>
                  <a:gd name="connsiteY0" fmla="*/ 96486 h 413385"/>
                  <a:gd name="connsiteX1" fmla="*/ 214701 w 661271"/>
                  <a:gd name="connsiteY1" fmla="*/ 0 h 413385"/>
                  <a:gd name="connsiteX2" fmla="*/ 661271 w 661271"/>
                  <a:gd name="connsiteY2" fmla="*/ 3141 h 413385"/>
                  <a:gd name="connsiteX3" fmla="*/ 661271 w 661271"/>
                  <a:gd name="connsiteY3" fmla="*/ 411329 h 413385"/>
                  <a:gd name="connsiteX4" fmla="*/ 191841 w 661271"/>
                  <a:gd name="connsiteY4" fmla="*/ 413385 h 413385"/>
                  <a:gd name="connsiteX5" fmla="*/ 0 w 661271"/>
                  <a:gd name="connsiteY5" fmla="*/ 297029 h 413385"/>
                  <a:gd name="connsiteX6" fmla="*/ 11430 w 661271"/>
                  <a:gd name="connsiteY6" fmla="*/ 96486 h 413385"/>
                  <a:gd name="connsiteX0" fmla="*/ 5715 w 661271"/>
                  <a:gd name="connsiteY0" fmla="*/ 100296 h 413385"/>
                  <a:gd name="connsiteX1" fmla="*/ 214701 w 661271"/>
                  <a:gd name="connsiteY1" fmla="*/ 0 h 413385"/>
                  <a:gd name="connsiteX2" fmla="*/ 661271 w 661271"/>
                  <a:gd name="connsiteY2" fmla="*/ 3141 h 413385"/>
                  <a:gd name="connsiteX3" fmla="*/ 661271 w 661271"/>
                  <a:gd name="connsiteY3" fmla="*/ 411329 h 413385"/>
                  <a:gd name="connsiteX4" fmla="*/ 191841 w 661271"/>
                  <a:gd name="connsiteY4" fmla="*/ 413385 h 413385"/>
                  <a:gd name="connsiteX5" fmla="*/ 0 w 661271"/>
                  <a:gd name="connsiteY5" fmla="*/ 297029 h 413385"/>
                  <a:gd name="connsiteX6" fmla="*/ 5715 w 661271"/>
                  <a:gd name="connsiteY6" fmla="*/ 100296 h 4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271" h="413385">
                    <a:moveTo>
                      <a:pt x="5715" y="100296"/>
                    </a:moveTo>
                    <a:lnTo>
                      <a:pt x="214701" y="0"/>
                    </a:lnTo>
                    <a:lnTo>
                      <a:pt x="661271" y="3141"/>
                    </a:lnTo>
                    <a:lnTo>
                      <a:pt x="661271" y="411329"/>
                    </a:lnTo>
                    <a:lnTo>
                      <a:pt x="191841" y="413385"/>
                    </a:lnTo>
                    <a:lnTo>
                      <a:pt x="0" y="297029"/>
                    </a:lnTo>
                    <a:lnTo>
                      <a:pt x="5715" y="100296"/>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6" name="Прямоугольник 75">
                <a:extLst>
                  <a:ext uri="{FF2B5EF4-FFF2-40B4-BE49-F238E27FC236}">
                    <a16:creationId xmlns:a16="http://schemas.microsoft.com/office/drawing/2014/main" id="{4195F2C4-40D5-4418-A989-CB5AD83F3D63}"/>
                  </a:ext>
                </a:extLst>
              </p:cNvPr>
              <p:cNvSpPr/>
              <p:nvPr/>
            </p:nvSpPr>
            <p:spPr>
              <a:xfrm flipV="1">
                <a:off x="8363694" y="922118"/>
                <a:ext cx="282797" cy="4992722"/>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7" name="Прямоугольник 76">
                <a:extLst>
                  <a:ext uri="{FF2B5EF4-FFF2-40B4-BE49-F238E27FC236}">
                    <a16:creationId xmlns:a16="http://schemas.microsoft.com/office/drawing/2014/main" id="{5D04B680-6125-42D4-AD65-E7BC0680E6AA}"/>
                  </a:ext>
                </a:extLst>
              </p:cNvPr>
              <p:cNvSpPr/>
              <p:nvPr/>
            </p:nvSpPr>
            <p:spPr>
              <a:xfrm flipV="1">
                <a:off x="7798506" y="5818478"/>
                <a:ext cx="1506324" cy="408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8" name="Прямоугольник 77">
                <a:extLst>
                  <a:ext uri="{FF2B5EF4-FFF2-40B4-BE49-F238E27FC236}">
                    <a16:creationId xmlns:a16="http://schemas.microsoft.com/office/drawing/2014/main" id="{F820C144-B70C-4020-9648-E8F03D5FF968}"/>
                  </a:ext>
                </a:extLst>
              </p:cNvPr>
              <p:cNvSpPr/>
              <p:nvPr/>
            </p:nvSpPr>
            <p:spPr>
              <a:xfrm>
                <a:off x="2540292" y="2566800"/>
                <a:ext cx="2883007" cy="3200286"/>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Овал 78">
                <a:extLst>
                  <a:ext uri="{FF2B5EF4-FFF2-40B4-BE49-F238E27FC236}">
                    <a16:creationId xmlns:a16="http://schemas.microsoft.com/office/drawing/2014/main" id="{A960C18B-A882-4473-ABAD-2DA66648A9EA}"/>
                  </a:ext>
                </a:extLst>
              </p:cNvPr>
              <p:cNvSpPr/>
              <p:nvPr/>
            </p:nvSpPr>
            <p:spPr>
              <a:xfrm>
                <a:off x="4965755" y="3949405"/>
                <a:ext cx="346841" cy="34684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00B050"/>
                  </a:solidFill>
                </a:endParaRPr>
              </a:p>
            </p:txBody>
          </p:sp>
          <p:sp>
            <p:nvSpPr>
              <p:cNvPr id="80" name="Овал 79">
                <a:extLst>
                  <a:ext uri="{FF2B5EF4-FFF2-40B4-BE49-F238E27FC236}">
                    <a16:creationId xmlns:a16="http://schemas.microsoft.com/office/drawing/2014/main" id="{47DAA3A0-D771-412A-8FAC-79A563212F64}"/>
                  </a:ext>
                </a:extLst>
              </p:cNvPr>
              <p:cNvSpPr/>
              <p:nvPr/>
            </p:nvSpPr>
            <p:spPr>
              <a:xfrm>
                <a:off x="5141143" y="4019355"/>
                <a:ext cx="110202" cy="9821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00B050"/>
                  </a:solidFill>
                </a:endParaRPr>
              </a:p>
            </p:txBody>
          </p:sp>
          <p:sp>
            <p:nvSpPr>
              <p:cNvPr id="81" name="Прямоугольник 80">
                <a:extLst>
                  <a:ext uri="{FF2B5EF4-FFF2-40B4-BE49-F238E27FC236}">
                    <a16:creationId xmlns:a16="http://schemas.microsoft.com/office/drawing/2014/main" id="{3945EA37-FCDC-4B03-A5E2-B017FD60C160}"/>
                  </a:ext>
                </a:extLst>
              </p:cNvPr>
              <p:cNvSpPr/>
              <p:nvPr/>
            </p:nvSpPr>
            <p:spPr>
              <a:xfrm>
                <a:off x="6851285" y="4990364"/>
                <a:ext cx="1249870" cy="11664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a:p>
            </p:txBody>
          </p:sp>
          <p:cxnSp>
            <p:nvCxnSpPr>
              <p:cNvPr id="82" name="Соединитель: изогнутый 81">
                <a:extLst>
                  <a:ext uri="{FF2B5EF4-FFF2-40B4-BE49-F238E27FC236}">
                    <a16:creationId xmlns:a16="http://schemas.microsoft.com/office/drawing/2014/main" id="{FE37FB87-6E00-4506-B5A7-1179EC4E087A}"/>
                  </a:ext>
                </a:extLst>
              </p:cNvPr>
              <p:cNvCxnSpPr/>
              <p:nvPr/>
            </p:nvCxnSpPr>
            <p:spPr>
              <a:xfrm>
                <a:off x="6915424" y="3865780"/>
                <a:ext cx="15584" cy="12700"/>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83" name="Соединитель: изогнутый 82">
                <a:extLst>
                  <a:ext uri="{FF2B5EF4-FFF2-40B4-BE49-F238E27FC236}">
                    <a16:creationId xmlns:a16="http://schemas.microsoft.com/office/drawing/2014/main" id="{9824F785-3FEF-41C7-B0EA-7F3FA04E9199}"/>
                  </a:ext>
                </a:extLst>
              </p:cNvPr>
              <p:cNvCxnSpPr>
                <a:cxnSpLocks/>
              </p:cNvCxnSpPr>
              <p:nvPr/>
            </p:nvCxnSpPr>
            <p:spPr>
              <a:xfrm rot="16200000" flipH="1">
                <a:off x="6190150" y="4946880"/>
                <a:ext cx="1164758" cy="700100"/>
              </a:xfrm>
              <a:prstGeom prst="curved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4" name="Полилиния: фигура 83">
                <a:extLst>
                  <a:ext uri="{FF2B5EF4-FFF2-40B4-BE49-F238E27FC236}">
                    <a16:creationId xmlns:a16="http://schemas.microsoft.com/office/drawing/2014/main" id="{C23BA898-44D5-4E06-B59D-FB436E394DB6}"/>
                  </a:ext>
                </a:extLst>
              </p:cNvPr>
              <p:cNvSpPr/>
              <p:nvPr/>
            </p:nvSpPr>
            <p:spPr>
              <a:xfrm>
                <a:off x="3662649" y="5463992"/>
                <a:ext cx="4003309" cy="979793"/>
              </a:xfrm>
              <a:custGeom>
                <a:avLst/>
                <a:gdLst>
                  <a:gd name="connsiteX0" fmla="*/ 159399 w 4767329"/>
                  <a:gd name="connsiteY0" fmla="*/ 0 h 979793"/>
                  <a:gd name="connsiteX1" fmla="*/ 372 w 4767329"/>
                  <a:gd name="connsiteY1" fmla="*/ 365760 h 979793"/>
                  <a:gd name="connsiteX2" fmla="*/ 199155 w 4767329"/>
                  <a:gd name="connsiteY2" fmla="*/ 906449 h 979793"/>
                  <a:gd name="connsiteX3" fmla="*/ 851162 w 4767329"/>
                  <a:gd name="connsiteY3" fmla="*/ 930302 h 979793"/>
                  <a:gd name="connsiteX4" fmla="*/ 1614487 w 4767329"/>
                  <a:gd name="connsiteY4" fmla="*/ 492981 h 979793"/>
                  <a:gd name="connsiteX5" fmla="*/ 2854891 w 4767329"/>
                  <a:gd name="connsiteY5" fmla="*/ 795130 h 979793"/>
                  <a:gd name="connsiteX6" fmla="*/ 3387628 w 4767329"/>
                  <a:gd name="connsiteY6" fmla="*/ 636104 h 979793"/>
                  <a:gd name="connsiteX7" fmla="*/ 4469005 w 4767329"/>
                  <a:gd name="connsiteY7" fmla="*/ 834887 h 979793"/>
                  <a:gd name="connsiteX8" fmla="*/ 4747301 w 4767329"/>
                  <a:gd name="connsiteY8" fmla="*/ 429370 h 979793"/>
                  <a:gd name="connsiteX9" fmla="*/ 4723447 w 4767329"/>
                  <a:gd name="connsiteY9" fmla="*/ 437322 h 97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7329" h="979793">
                    <a:moveTo>
                      <a:pt x="159399" y="0"/>
                    </a:moveTo>
                    <a:cubicBezTo>
                      <a:pt x="76572" y="107342"/>
                      <a:pt x="-6254" y="214685"/>
                      <a:pt x="372" y="365760"/>
                    </a:cubicBezTo>
                    <a:cubicBezTo>
                      <a:pt x="6998" y="516835"/>
                      <a:pt x="57357" y="812359"/>
                      <a:pt x="199155" y="906449"/>
                    </a:cubicBezTo>
                    <a:cubicBezTo>
                      <a:pt x="340953" y="1000539"/>
                      <a:pt x="615273" y="999213"/>
                      <a:pt x="851162" y="930302"/>
                    </a:cubicBezTo>
                    <a:cubicBezTo>
                      <a:pt x="1087051" y="861391"/>
                      <a:pt x="1280532" y="515510"/>
                      <a:pt x="1614487" y="492981"/>
                    </a:cubicBezTo>
                    <a:cubicBezTo>
                      <a:pt x="1948442" y="470452"/>
                      <a:pt x="2559368" y="771276"/>
                      <a:pt x="2854891" y="795130"/>
                    </a:cubicBezTo>
                    <a:cubicBezTo>
                      <a:pt x="3150414" y="818984"/>
                      <a:pt x="3118609" y="629478"/>
                      <a:pt x="3387628" y="636104"/>
                    </a:cubicBezTo>
                    <a:cubicBezTo>
                      <a:pt x="3656647" y="642730"/>
                      <a:pt x="4242393" y="869343"/>
                      <a:pt x="4469005" y="834887"/>
                    </a:cubicBezTo>
                    <a:cubicBezTo>
                      <a:pt x="4695617" y="800431"/>
                      <a:pt x="4747301" y="429370"/>
                      <a:pt x="4747301" y="429370"/>
                    </a:cubicBezTo>
                    <a:cubicBezTo>
                      <a:pt x="4789708" y="363109"/>
                      <a:pt x="4756577" y="400215"/>
                      <a:pt x="4723447" y="437322"/>
                    </a:cubicBezTo>
                  </a:path>
                </a:pathLst>
              </a:cu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5" name="Прямоугольник 84">
                <a:extLst>
                  <a:ext uri="{FF2B5EF4-FFF2-40B4-BE49-F238E27FC236}">
                    <a16:creationId xmlns:a16="http://schemas.microsoft.com/office/drawing/2014/main" id="{203E8EAA-A672-4A47-B991-62DABF4AB949}"/>
                  </a:ext>
                </a:extLst>
              </p:cNvPr>
              <p:cNvSpPr/>
              <p:nvPr/>
            </p:nvSpPr>
            <p:spPr>
              <a:xfrm>
                <a:off x="7221887" y="5139041"/>
                <a:ext cx="576619" cy="17627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ru-RU"/>
              </a:p>
            </p:txBody>
          </p:sp>
          <p:sp>
            <p:nvSpPr>
              <p:cNvPr id="86" name="Прямоугольник 85">
                <a:extLst>
                  <a:ext uri="{FF2B5EF4-FFF2-40B4-BE49-F238E27FC236}">
                    <a16:creationId xmlns:a16="http://schemas.microsoft.com/office/drawing/2014/main" id="{DABC930D-80AE-451F-B06A-30A26AA25C7F}"/>
                  </a:ext>
                </a:extLst>
              </p:cNvPr>
              <p:cNvSpPr/>
              <p:nvPr/>
            </p:nvSpPr>
            <p:spPr>
              <a:xfrm flipV="1">
                <a:off x="7754297" y="1434622"/>
                <a:ext cx="609397" cy="121344"/>
              </a:xfrm>
              <a:prstGeom prst="rect">
                <a:avLst/>
              </a:prstGeom>
              <a:solidFill>
                <a:srgbClr val="D1B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spTree>
    <p:extLst>
      <p:ext uri="{BB962C8B-B14F-4D97-AF65-F5344CB8AC3E}">
        <p14:creationId xmlns:p14="http://schemas.microsoft.com/office/powerpoint/2010/main" val="201606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00B0F0">
            <a:alpha val="34000"/>
          </a:srgbClr>
        </a:solidFill>
        <a:effectLst/>
      </p:bgPr>
    </p:bg>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7ED72964-6DAE-4382-A77C-F4DA9FFC449A}"/>
              </a:ext>
            </a:extLst>
          </p:cNvPr>
          <p:cNvSpPr>
            <a:spLocks noGrp="1"/>
          </p:cNvSpPr>
          <p:nvPr>
            <p:ph type="body" sz="quarter" idx="11"/>
          </p:nvPr>
        </p:nvSpPr>
        <p:spPr/>
        <p:txBody>
          <a:bodyPr/>
          <a:lstStyle/>
          <a:p>
            <a:r>
              <a:rPr lang="en-US" sz="2800" dirty="0"/>
              <a:t>Numerical solving</a:t>
            </a:r>
            <a:endParaRPr lang="ru-RU" sz="2000" dirty="0"/>
          </a:p>
        </p:txBody>
      </p:sp>
      <p:sp>
        <p:nvSpPr>
          <p:cNvPr id="13" name="Текст 7">
            <a:extLst>
              <a:ext uri="{FF2B5EF4-FFF2-40B4-BE49-F238E27FC236}">
                <a16:creationId xmlns:a16="http://schemas.microsoft.com/office/drawing/2014/main" id="{B743D29F-B996-451D-BDE9-68882E94F522}"/>
              </a:ext>
            </a:extLst>
          </p:cNvPr>
          <p:cNvSpPr txBox="1">
            <a:spLocks/>
          </p:cNvSpPr>
          <p:nvPr/>
        </p:nvSpPr>
        <p:spPr>
          <a:xfrm>
            <a:off x="494146" y="1750267"/>
            <a:ext cx="11161643" cy="519545"/>
          </a:xfrm>
          <a:prstGeom prst="rect">
            <a:avLst/>
          </a:prstGeom>
        </p:spPr>
        <p:txBody>
          <a:bodyPr vert="horz" lIns="91440" tIns="45720" rIns="91440" bIns="45720" rtlCol="0" anchor="ct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000" kern="1200" baseline="0">
                <a:solidFill>
                  <a:schemeClr val="bg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ru-RU" sz="3600" dirty="0"/>
          </a:p>
        </p:txBody>
      </p:sp>
      <p:sp>
        <p:nvSpPr>
          <p:cNvPr id="14" name="Номер слайда 1">
            <a:extLst>
              <a:ext uri="{FF2B5EF4-FFF2-40B4-BE49-F238E27FC236}">
                <a16:creationId xmlns:a16="http://schemas.microsoft.com/office/drawing/2014/main" id="{AF0592B4-D3EE-43FB-988D-97AE0C524F5B}"/>
              </a:ext>
            </a:extLst>
          </p:cNvPr>
          <p:cNvSpPr>
            <a:spLocks noGrp="1"/>
          </p:cNvSpPr>
          <p:nvPr>
            <p:ph type="sldNum" sz="quarter" idx="13"/>
          </p:nvPr>
        </p:nvSpPr>
        <p:spPr>
          <a:xfrm>
            <a:off x="11152414" y="6172201"/>
            <a:ext cx="838199" cy="516618"/>
          </a:xfrm>
        </p:spPr>
        <p:txBody>
          <a:bodyPr/>
          <a:lstStyle/>
          <a:p>
            <a:fld id="{9551FB45-4074-413D-AD14-1F1EAAB01FEA}" type="slidenum">
              <a:rPr lang="ru-RU" smtClean="0"/>
              <a:t>19</a:t>
            </a:fld>
            <a:endParaRPr lang="ru-RU"/>
          </a:p>
        </p:txBody>
      </p:sp>
      <p:sp>
        <p:nvSpPr>
          <p:cNvPr id="15" name="Заголовок 3">
            <a:extLst>
              <a:ext uri="{FF2B5EF4-FFF2-40B4-BE49-F238E27FC236}">
                <a16:creationId xmlns:a16="http://schemas.microsoft.com/office/drawing/2014/main" id="{D3DF4FD2-6AF9-46BF-9D2E-04B283CD9016}"/>
              </a:ext>
            </a:extLst>
          </p:cNvPr>
          <p:cNvSpPr txBox="1">
            <a:spLocks/>
          </p:cNvSpPr>
          <p:nvPr/>
        </p:nvSpPr>
        <p:spPr>
          <a:xfrm>
            <a:off x="326937" y="545592"/>
            <a:ext cx="11663676" cy="3859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1600" u="sng" kern="1200" spc="300">
                <a:solidFill>
                  <a:schemeClr val="tx1"/>
                </a:solidFill>
                <a:latin typeface="+mj-lt"/>
                <a:ea typeface="+mj-ea"/>
                <a:cs typeface="+mj-cs"/>
              </a:defRPr>
            </a:lvl1pPr>
          </a:lstStyle>
          <a:p>
            <a:r>
              <a:rPr lang="en-US" sz="2000" dirty="0"/>
              <a:t>Let's divide the space into cells, in each of which the potential is constant</a:t>
            </a:r>
            <a:endParaRPr lang="ru-RU" sz="2000" dirty="0"/>
          </a:p>
        </p:txBody>
      </p:sp>
      <p:grpSp>
        <p:nvGrpSpPr>
          <p:cNvPr id="16" name="Группа 15">
            <a:extLst>
              <a:ext uri="{FF2B5EF4-FFF2-40B4-BE49-F238E27FC236}">
                <a16:creationId xmlns:a16="http://schemas.microsoft.com/office/drawing/2014/main" id="{46550406-B03E-4BEB-A6DB-795139A46599}"/>
              </a:ext>
            </a:extLst>
          </p:cNvPr>
          <p:cNvGrpSpPr/>
          <p:nvPr/>
        </p:nvGrpSpPr>
        <p:grpSpPr>
          <a:xfrm rot="5400000">
            <a:off x="1514686" y="1965778"/>
            <a:ext cx="2373687" cy="2462209"/>
            <a:chOff x="7922210" y="2248595"/>
            <a:chExt cx="2026575" cy="2102152"/>
          </a:xfrm>
        </p:grpSpPr>
        <p:cxnSp>
          <p:nvCxnSpPr>
            <p:cNvPr id="18" name="Прямая соединительная линия 17">
              <a:extLst>
                <a:ext uri="{FF2B5EF4-FFF2-40B4-BE49-F238E27FC236}">
                  <a16:creationId xmlns:a16="http://schemas.microsoft.com/office/drawing/2014/main" id="{4D63D9C6-1425-443B-8F16-1F51770193EF}"/>
                </a:ext>
              </a:extLst>
            </p:cNvPr>
            <p:cNvCxnSpPr/>
            <p:nvPr/>
          </p:nvCxnSpPr>
          <p:spPr>
            <a:xfrm>
              <a:off x="7949621" y="2248595"/>
              <a:ext cx="199916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a:extLst>
                <a:ext uri="{FF2B5EF4-FFF2-40B4-BE49-F238E27FC236}">
                  <a16:creationId xmlns:a16="http://schemas.microsoft.com/office/drawing/2014/main" id="{0BD8EA30-A6E4-492B-8E05-45D839C072B7}"/>
                </a:ext>
              </a:extLst>
            </p:cNvPr>
            <p:cNvCxnSpPr/>
            <p:nvPr/>
          </p:nvCxnSpPr>
          <p:spPr>
            <a:xfrm>
              <a:off x="7922210" y="4350747"/>
              <a:ext cx="199916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0" name="Овал 19">
              <a:extLst>
                <a:ext uri="{FF2B5EF4-FFF2-40B4-BE49-F238E27FC236}">
                  <a16:creationId xmlns:a16="http://schemas.microsoft.com/office/drawing/2014/main" id="{F72051D8-FA60-46FD-BE31-689374FD0C8E}"/>
                </a:ext>
              </a:extLst>
            </p:cNvPr>
            <p:cNvSpPr/>
            <p:nvPr/>
          </p:nvSpPr>
          <p:spPr>
            <a:xfrm>
              <a:off x="8723144" y="3047827"/>
              <a:ext cx="452118" cy="452118"/>
            </a:xfrm>
            <a:prstGeom prst="ellipse">
              <a:avLst/>
            </a:prstGeom>
            <a:solidFill>
              <a:srgbClr val="A6A6A6"/>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aphicFrame>
        <p:nvGraphicFramePr>
          <p:cNvPr id="23" name="Таблица 4">
            <a:extLst>
              <a:ext uri="{FF2B5EF4-FFF2-40B4-BE49-F238E27FC236}">
                <a16:creationId xmlns:a16="http://schemas.microsoft.com/office/drawing/2014/main" id="{91FFD128-C89D-454E-9F69-95B034D8484C}"/>
              </a:ext>
            </a:extLst>
          </p:cNvPr>
          <p:cNvGraphicFramePr>
            <a:graphicFrameLocks noGrp="1"/>
          </p:cNvGraphicFramePr>
          <p:nvPr>
            <p:extLst>
              <p:ext uri="{D42A27DB-BD31-4B8C-83A1-F6EECF244321}">
                <p14:modId xmlns:p14="http://schemas.microsoft.com/office/powerpoint/2010/main" val="929182146"/>
              </p:ext>
            </p:extLst>
          </p:nvPr>
        </p:nvGraphicFramePr>
        <p:xfrm>
          <a:off x="743802" y="1254461"/>
          <a:ext cx="3975858" cy="3852738"/>
        </p:xfrm>
        <a:graphic>
          <a:graphicData uri="http://schemas.openxmlformats.org/drawingml/2006/table">
            <a:tbl>
              <a:tblPr firstRow="1" bandRow="1">
                <a:tableStyleId>{5C22544A-7EE6-4342-B048-85BDC9FD1C3A}</a:tableStyleId>
              </a:tblPr>
              <a:tblGrid>
                <a:gridCol w="441762">
                  <a:extLst>
                    <a:ext uri="{9D8B030D-6E8A-4147-A177-3AD203B41FA5}">
                      <a16:colId xmlns:a16="http://schemas.microsoft.com/office/drawing/2014/main" val="1060537297"/>
                    </a:ext>
                  </a:extLst>
                </a:gridCol>
                <a:gridCol w="441762">
                  <a:extLst>
                    <a:ext uri="{9D8B030D-6E8A-4147-A177-3AD203B41FA5}">
                      <a16:colId xmlns:a16="http://schemas.microsoft.com/office/drawing/2014/main" val="1322749865"/>
                    </a:ext>
                  </a:extLst>
                </a:gridCol>
                <a:gridCol w="441762">
                  <a:extLst>
                    <a:ext uri="{9D8B030D-6E8A-4147-A177-3AD203B41FA5}">
                      <a16:colId xmlns:a16="http://schemas.microsoft.com/office/drawing/2014/main" val="2400114547"/>
                    </a:ext>
                  </a:extLst>
                </a:gridCol>
                <a:gridCol w="441762">
                  <a:extLst>
                    <a:ext uri="{9D8B030D-6E8A-4147-A177-3AD203B41FA5}">
                      <a16:colId xmlns:a16="http://schemas.microsoft.com/office/drawing/2014/main" val="1230280580"/>
                    </a:ext>
                  </a:extLst>
                </a:gridCol>
                <a:gridCol w="441762">
                  <a:extLst>
                    <a:ext uri="{9D8B030D-6E8A-4147-A177-3AD203B41FA5}">
                      <a16:colId xmlns:a16="http://schemas.microsoft.com/office/drawing/2014/main" val="2772797649"/>
                    </a:ext>
                  </a:extLst>
                </a:gridCol>
                <a:gridCol w="441762">
                  <a:extLst>
                    <a:ext uri="{9D8B030D-6E8A-4147-A177-3AD203B41FA5}">
                      <a16:colId xmlns:a16="http://schemas.microsoft.com/office/drawing/2014/main" val="917184716"/>
                    </a:ext>
                  </a:extLst>
                </a:gridCol>
                <a:gridCol w="441762">
                  <a:extLst>
                    <a:ext uri="{9D8B030D-6E8A-4147-A177-3AD203B41FA5}">
                      <a16:colId xmlns:a16="http://schemas.microsoft.com/office/drawing/2014/main" val="3994125045"/>
                    </a:ext>
                  </a:extLst>
                </a:gridCol>
                <a:gridCol w="441762">
                  <a:extLst>
                    <a:ext uri="{9D8B030D-6E8A-4147-A177-3AD203B41FA5}">
                      <a16:colId xmlns:a16="http://schemas.microsoft.com/office/drawing/2014/main" val="3938476940"/>
                    </a:ext>
                  </a:extLst>
                </a:gridCol>
                <a:gridCol w="441762">
                  <a:extLst>
                    <a:ext uri="{9D8B030D-6E8A-4147-A177-3AD203B41FA5}">
                      <a16:colId xmlns:a16="http://schemas.microsoft.com/office/drawing/2014/main" val="4120858491"/>
                    </a:ext>
                  </a:extLst>
                </a:gridCol>
              </a:tblGrid>
              <a:tr h="416568">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6967130"/>
                  </a:ext>
                </a:extLst>
              </a:tr>
              <a:tr h="416568">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2988200"/>
                  </a:ext>
                </a:extLst>
              </a:tr>
              <a:tr h="416568">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665623"/>
                  </a:ext>
                </a:extLst>
              </a:tr>
              <a:tr h="416568">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2283180"/>
                  </a:ext>
                </a:extLst>
              </a:tr>
              <a:tr h="416568">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4835187"/>
                  </a:ext>
                </a:extLst>
              </a:tr>
              <a:tr h="416568">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3738288"/>
                  </a:ext>
                </a:extLst>
              </a:tr>
              <a:tr h="416568">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2812309"/>
                  </a:ext>
                </a:extLst>
              </a:tr>
              <a:tr h="416568">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2379786"/>
                  </a:ext>
                </a:extLst>
              </a:tr>
              <a:tr h="416568">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2100" dirty="0"/>
                    </a:p>
                  </a:txBody>
                  <a:tcPr marL="108041" marR="108041" marT="54021" marB="540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2863314"/>
                  </a:ext>
                </a:extLst>
              </a:tr>
            </a:tbl>
          </a:graphicData>
        </a:graphic>
      </p:graphicFrame>
      <p:cxnSp>
        <p:nvCxnSpPr>
          <p:cNvPr id="24" name="Прямая со стрелкой 23">
            <a:extLst>
              <a:ext uri="{FF2B5EF4-FFF2-40B4-BE49-F238E27FC236}">
                <a16:creationId xmlns:a16="http://schemas.microsoft.com/office/drawing/2014/main" id="{289657BF-DDCA-44CA-B92F-554F79C0D9D2}"/>
              </a:ext>
            </a:extLst>
          </p:cNvPr>
          <p:cNvCxnSpPr/>
          <p:nvPr/>
        </p:nvCxnSpPr>
        <p:spPr>
          <a:xfrm>
            <a:off x="501129" y="1030909"/>
            <a:ext cx="459965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a:extLst>
              <a:ext uri="{FF2B5EF4-FFF2-40B4-BE49-F238E27FC236}">
                <a16:creationId xmlns:a16="http://schemas.microsoft.com/office/drawing/2014/main" id="{9B1F1959-B3E6-4DC1-AFB0-C4545C8BE57C}"/>
              </a:ext>
            </a:extLst>
          </p:cNvPr>
          <p:cNvCxnSpPr>
            <a:cxnSpLocks/>
          </p:cNvCxnSpPr>
          <p:nvPr/>
        </p:nvCxnSpPr>
        <p:spPr>
          <a:xfrm>
            <a:off x="360796" y="3289206"/>
            <a:ext cx="0" cy="239251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20A5E24-DD39-4143-9ACA-BB809C3A1313}"/>
              </a:ext>
            </a:extLst>
          </p:cNvPr>
          <p:cNvSpPr txBox="1"/>
          <p:nvPr/>
        </p:nvSpPr>
        <p:spPr>
          <a:xfrm>
            <a:off x="5038517" y="769554"/>
            <a:ext cx="322730" cy="523220"/>
          </a:xfrm>
          <a:prstGeom prst="rect">
            <a:avLst/>
          </a:prstGeom>
          <a:noFill/>
        </p:spPr>
        <p:txBody>
          <a:bodyPr wrap="square" rtlCol="0">
            <a:spAutoFit/>
          </a:bodyPr>
          <a:lstStyle/>
          <a:p>
            <a:r>
              <a:rPr lang="en-US" sz="2800" dirty="0"/>
              <a:t>X</a:t>
            </a:r>
            <a:endParaRPr lang="ru-RU" sz="2800" dirty="0"/>
          </a:p>
        </p:txBody>
      </p:sp>
      <p:sp>
        <p:nvSpPr>
          <p:cNvPr id="27" name="TextBox 26">
            <a:extLst>
              <a:ext uri="{FF2B5EF4-FFF2-40B4-BE49-F238E27FC236}">
                <a16:creationId xmlns:a16="http://schemas.microsoft.com/office/drawing/2014/main" id="{3FC5B92F-8E45-4BA5-87DF-6E248BFF7A1B}"/>
              </a:ext>
            </a:extLst>
          </p:cNvPr>
          <p:cNvSpPr txBox="1"/>
          <p:nvPr/>
        </p:nvSpPr>
        <p:spPr>
          <a:xfrm>
            <a:off x="178399" y="5670399"/>
            <a:ext cx="322730" cy="523220"/>
          </a:xfrm>
          <a:prstGeom prst="rect">
            <a:avLst/>
          </a:prstGeom>
          <a:noFill/>
        </p:spPr>
        <p:txBody>
          <a:bodyPr wrap="square" rtlCol="0">
            <a:spAutoFit/>
          </a:bodyPr>
          <a:lstStyle/>
          <a:p>
            <a:r>
              <a:rPr lang="en-US" sz="2800" dirty="0"/>
              <a:t>Y</a:t>
            </a:r>
            <a:endParaRPr lang="ru-RU" sz="2800"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F51DE53-08D0-47C3-8BA5-1D1B58BACC94}"/>
                  </a:ext>
                </a:extLst>
              </p:cNvPr>
              <p:cNvSpPr txBox="1"/>
              <p:nvPr/>
            </p:nvSpPr>
            <p:spPr>
              <a:xfrm>
                <a:off x="743802" y="5428200"/>
                <a:ext cx="9777949" cy="1143646"/>
              </a:xfrm>
              <a:prstGeom prst="rect">
                <a:avLst/>
              </a:prstGeom>
              <a:solidFill>
                <a:srgbClr val="FC6256"/>
              </a:solidFill>
            </p:spPr>
            <p:txBody>
              <a:bodyPr wrap="square">
                <a:spAutoFit/>
              </a:bodyPr>
              <a:lstStyle/>
              <a:p>
                <a:pPr/>
                <a14:m>
                  <m:oMathPara xmlns:m="http://schemas.openxmlformats.org/officeDocument/2006/math">
                    <m:oMathParaPr>
                      <m:jc m:val="centerGroup"/>
                    </m:oMathParaPr>
                    <m:oMath xmlns:m="http://schemas.openxmlformats.org/officeDocument/2006/math">
                      <m:r>
                        <a:rPr lang="ru-RU" sz="2400" i="1" smtClean="0">
                          <a:latin typeface="Cambria Math" panose="02040503050406030204" pitchFamily="18" charset="0"/>
                          <a:ea typeface="Cambria Math" panose="02040503050406030204" pitchFamily="18" charset="0"/>
                        </a:rPr>
                        <m:t>∆</m:t>
                      </m:r>
                      <m:r>
                        <a:rPr lang="ru-RU" sz="2400" i="1" smtClean="0">
                          <a:latin typeface="Cambria Math" panose="02040503050406030204" pitchFamily="18" charset="0"/>
                          <a:ea typeface="Cambria Math" panose="02040503050406030204" pitchFamily="18" charset="0"/>
                        </a:rPr>
                        <m:t>𝜑</m:t>
                      </m:r>
                      <m:r>
                        <a:rPr lang="ru-RU" sz="2400" i="0">
                          <a:latin typeface="Cambria Math" panose="02040503050406030204" pitchFamily="18" charset="0"/>
                        </a:rPr>
                        <m:t>≡</m:t>
                      </m:r>
                      <m:r>
                        <a:rPr lang="ru-RU" sz="2400" b="0" i="0" smtClean="0">
                          <a:latin typeface="Cambria Math" panose="02040503050406030204" pitchFamily="18" charset="0"/>
                        </a:rPr>
                        <m:t>−4</m:t>
                      </m:r>
                      <m:f>
                        <m:fPr>
                          <m:ctrlPr>
                            <a:rPr lang="ru-RU" sz="2400" b="0" i="1" smtClean="0">
                              <a:latin typeface="Cambria Math" panose="02040503050406030204" pitchFamily="18" charset="0"/>
                            </a:rPr>
                          </m:ctrlPr>
                        </m:fPr>
                        <m:num>
                          <m:r>
                            <a:rPr lang="en-US" sz="2400" b="0" i="1" smtClean="0">
                              <a:latin typeface="Cambria Math" panose="02040503050406030204" pitchFamily="18" charset="0"/>
                            </a:rPr>
                            <m:t>1</m:t>
                          </m:r>
                        </m:num>
                        <m:den>
                          <m:sSup>
                            <m:sSupPr>
                              <m:ctrlPr>
                                <a:rPr lang="ru-RU" sz="2400" b="0" i="1" smtClean="0">
                                  <a:latin typeface="Cambria Math" panose="02040503050406030204" pitchFamily="18" charset="0"/>
                                </a:rPr>
                              </m:ctrlPr>
                            </m:sSupPr>
                            <m:e>
                              <m:r>
                                <a:rPr lang="ru-RU"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𝑙</m:t>
                              </m:r>
                            </m:e>
                            <m:sup>
                              <m:r>
                                <a:rPr lang="en-US" sz="2400" b="0" i="1" smtClean="0">
                                  <a:latin typeface="Cambria Math" panose="02040503050406030204" pitchFamily="18" charset="0"/>
                                </a:rPr>
                                <m:t>2</m:t>
                              </m:r>
                            </m:sup>
                          </m:sSup>
                        </m:den>
                      </m:f>
                      <m:r>
                        <m:rPr>
                          <m:sty m:val="p"/>
                        </m:rPr>
                        <a:rPr lang="el-GR" sz="2400" b="0" i="1" smtClean="0">
                          <a:latin typeface="Cambria Math" panose="02040503050406030204" pitchFamily="18" charset="0"/>
                          <a:ea typeface="Cambria Math" panose="02040503050406030204" pitchFamily="18" charset="0"/>
                        </a:rPr>
                        <m:t>φ</m:t>
                      </m:r>
                      <m:d>
                        <m:dPr>
                          <m:ctrlPr>
                            <a:rPr lang="ru-RU"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r>
                        <a:rPr lang="en-US" sz="2400" b="0" i="0"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𝑙</m:t>
                              </m:r>
                            </m:e>
                            <m:sup>
                              <m:r>
                                <a:rPr lang="en-US" sz="2400" b="0" i="1" smtClean="0">
                                  <a:latin typeface="Cambria Math" panose="02040503050406030204" pitchFamily="18" charset="0"/>
                                  <a:ea typeface="Cambria Math" panose="02040503050406030204" pitchFamily="18" charset="0"/>
                                </a:rPr>
                                <m:t>2</m:t>
                              </m:r>
                            </m:sup>
                          </m:sSup>
                        </m:den>
                      </m:f>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𝑛𝑒𝑖𝑔h𝑏𝑜𝑢𝑟</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𝑐𝑒𝑙𝑙𝑠</m:t>
                          </m:r>
                        </m:sup>
                        <m:e>
                          <m:r>
                            <m:rPr>
                              <m:sty m:val="p"/>
                            </m:rPr>
                            <a:rPr lang="el-GR" sz="2400" i="1">
                              <a:latin typeface="Cambria Math" panose="02040503050406030204" pitchFamily="18" charset="0"/>
                              <a:ea typeface="Cambria Math" panose="02040503050406030204" pitchFamily="18" charset="0"/>
                            </a:rPr>
                            <m:t>φ</m:t>
                          </m:r>
                          <m:r>
                            <a:rPr lang="en-US" sz="2400" i="1" baseline="-25000">
                              <a:latin typeface="Cambria Math" panose="02040503050406030204" pitchFamily="18" charset="0"/>
                              <a:ea typeface="Cambria Math" panose="02040503050406030204" pitchFamily="18" charset="0"/>
                            </a:rPr>
                            <m:t>𝑖</m:t>
                          </m:r>
                        </m:e>
                      </m:nary>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𝑙</m:t>
                          </m:r>
                        </m:den>
                      </m:f>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𝜑</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e>
                      </m:d>
                    </m:oMath>
                  </m:oMathPara>
                </a14:m>
                <a:endParaRPr lang="ru-RU" sz="2400" dirty="0"/>
              </a:p>
            </p:txBody>
          </p:sp>
        </mc:Choice>
        <mc:Fallback xmlns="">
          <p:sp>
            <p:nvSpPr>
              <p:cNvPr id="28" name="TextBox 27">
                <a:extLst>
                  <a:ext uri="{FF2B5EF4-FFF2-40B4-BE49-F238E27FC236}">
                    <a16:creationId xmlns:a16="http://schemas.microsoft.com/office/drawing/2014/main" id="{DF51DE53-08D0-47C3-8BA5-1D1B58BACC94}"/>
                  </a:ext>
                </a:extLst>
              </p:cNvPr>
              <p:cNvSpPr txBox="1">
                <a:spLocks noRot="1" noChangeAspect="1" noMove="1" noResize="1" noEditPoints="1" noAdjustHandles="1" noChangeArrowheads="1" noChangeShapeType="1" noTextEdit="1"/>
              </p:cNvSpPr>
              <p:nvPr/>
            </p:nvSpPr>
            <p:spPr>
              <a:xfrm>
                <a:off x="743802" y="5428200"/>
                <a:ext cx="9777949" cy="1143646"/>
              </a:xfrm>
              <a:prstGeom prst="rect">
                <a:avLst/>
              </a:prstGeom>
              <a:blipFill>
                <a:blip r:embed="rId2"/>
                <a:stretch>
                  <a:fillRect/>
                </a:stretch>
              </a:blipFill>
            </p:spPr>
            <p:txBody>
              <a:bodyPr/>
              <a:lstStyle/>
              <a:p>
                <a:r>
                  <a:rPr lang="ru-RU">
                    <a:noFill/>
                  </a:rPr>
                  <a:t> </a:t>
                </a:r>
              </a:p>
            </p:txBody>
          </p:sp>
        </mc:Fallback>
      </mc:AlternateContent>
      <p:sp>
        <p:nvSpPr>
          <p:cNvPr id="29" name="TextBox 28">
            <a:extLst>
              <a:ext uri="{FF2B5EF4-FFF2-40B4-BE49-F238E27FC236}">
                <a16:creationId xmlns:a16="http://schemas.microsoft.com/office/drawing/2014/main" id="{6849E06B-1991-49F3-A86E-DE250F1DFC5B}"/>
              </a:ext>
            </a:extLst>
          </p:cNvPr>
          <p:cNvSpPr txBox="1"/>
          <p:nvPr/>
        </p:nvSpPr>
        <p:spPr>
          <a:xfrm>
            <a:off x="5655783" y="1869829"/>
            <a:ext cx="6229350" cy="2862322"/>
          </a:xfrm>
          <a:prstGeom prst="rect">
            <a:avLst/>
          </a:prstGeom>
          <a:noFill/>
          <a:ln w="57150">
            <a:solidFill>
              <a:schemeClr val="tx1"/>
            </a:solidFill>
          </a:ln>
        </p:spPr>
        <p:txBody>
          <a:bodyPr wrap="square" rtlCol="0">
            <a:spAutoFit/>
          </a:bodyPr>
          <a:lstStyle/>
          <a:p>
            <a:r>
              <a:rPr lang="en-US" sz="3600" dirty="0"/>
              <a:t>The potential values ​​in neighboring cells are related through the Laplace equation</a:t>
            </a:r>
            <a:endParaRPr lang="ru-RU" sz="3600" dirty="0"/>
          </a:p>
          <a:p>
            <a:r>
              <a:rPr lang="en-US" sz="3600" dirty="0"/>
              <a:t>The resulting system of equations is solved iteratively</a:t>
            </a:r>
            <a:endParaRPr lang="ru-RU" sz="3600" dirty="0"/>
          </a:p>
        </p:txBody>
      </p:sp>
      <p:cxnSp>
        <p:nvCxnSpPr>
          <p:cNvPr id="30" name="Прямая со стрелкой 29">
            <a:extLst>
              <a:ext uri="{FF2B5EF4-FFF2-40B4-BE49-F238E27FC236}">
                <a16:creationId xmlns:a16="http://schemas.microsoft.com/office/drawing/2014/main" id="{51F83D30-B45D-4D53-9C2F-92A34C4F5BCC}"/>
              </a:ext>
            </a:extLst>
          </p:cNvPr>
          <p:cNvCxnSpPr>
            <a:cxnSpLocks/>
          </p:cNvCxnSpPr>
          <p:nvPr/>
        </p:nvCxnSpPr>
        <p:spPr>
          <a:xfrm flipV="1">
            <a:off x="360796" y="918851"/>
            <a:ext cx="0" cy="22619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BB8C07D-E690-42D6-A3EE-4831244F662C}"/>
              </a:ext>
            </a:extLst>
          </p:cNvPr>
          <p:cNvSpPr txBox="1"/>
          <p:nvPr/>
        </p:nvSpPr>
        <p:spPr>
          <a:xfrm>
            <a:off x="724757" y="4248778"/>
            <a:ext cx="4152394" cy="830997"/>
          </a:xfrm>
          <a:prstGeom prst="rect">
            <a:avLst/>
          </a:prstGeom>
          <a:noFill/>
          <a:ln w="57150">
            <a:noFill/>
          </a:ln>
        </p:spPr>
        <p:txBody>
          <a:bodyPr wrap="square" rtlCol="0">
            <a:spAutoFit/>
          </a:bodyPr>
          <a:lstStyle/>
          <a:p>
            <a:r>
              <a:rPr lang="ru-RU" sz="2400" dirty="0"/>
              <a:t>*</a:t>
            </a:r>
            <a:r>
              <a:rPr lang="en-US" sz="2400" dirty="0"/>
              <a:t> In the simulation, the grid was 50 times finer</a:t>
            </a:r>
            <a:endParaRPr lang="ru-RU" sz="2400" dirty="0"/>
          </a:p>
        </p:txBody>
      </p:sp>
    </p:spTree>
    <p:extLst>
      <p:ext uri="{BB962C8B-B14F-4D97-AF65-F5344CB8AC3E}">
        <p14:creationId xmlns:p14="http://schemas.microsoft.com/office/powerpoint/2010/main" val="2019632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551883F-E5BA-43AA-B320-B16987E65A04}"/>
              </a:ext>
            </a:extLst>
          </p:cNvPr>
          <p:cNvSpPr>
            <a:spLocks noGrp="1"/>
          </p:cNvSpPr>
          <p:nvPr>
            <p:ph type="body" sz="quarter" idx="11"/>
          </p:nvPr>
        </p:nvSpPr>
        <p:spPr/>
        <p:txBody>
          <a:bodyPr>
            <a:normAutofit fontScale="92500" lnSpcReduction="10000"/>
          </a:bodyPr>
          <a:lstStyle/>
          <a:p>
            <a:r>
              <a:rPr lang="en-US" sz="3600" dirty="0"/>
              <a:t>Summary</a:t>
            </a:r>
            <a:endParaRPr lang="ru-RU" sz="3600" dirty="0"/>
          </a:p>
        </p:txBody>
      </p:sp>
      <p:sp>
        <p:nvSpPr>
          <p:cNvPr id="2" name="Номер слайда 1">
            <a:extLst>
              <a:ext uri="{FF2B5EF4-FFF2-40B4-BE49-F238E27FC236}">
                <a16:creationId xmlns:a16="http://schemas.microsoft.com/office/drawing/2014/main" id="{B0E9990B-DE17-4E6A-BF78-15C13C53C547}"/>
              </a:ext>
            </a:extLst>
          </p:cNvPr>
          <p:cNvSpPr>
            <a:spLocks noGrp="1"/>
          </p:cNvSpPr>
          <p:nvPr>
            <p:ph type="sldNum" sz="quarter" idx="13"/>
          </p:nvPr>
        </p:nvSpPr>
        <p:spPr/>
        <p:txBody>
          <a:bodyPr/>
          <a:lstStyle/>
          <a:p>
            <a:fld id="{9551FB45-4074-413D-AD14-1F1EAAB01FEA}" type="slidenum">
              <a:rPr lang="ru-RU" smtClean="0"/>
              <a:t>2</a:t>
            </a:fld>
            <a:endParaRPr lang="ru-RU"/>
          </a:p>
        </p:txBody>
      </p:sp>
      <p:grpSp>
        <p:nvGrpSpPr>
          <p:cNvPr id="6" name="Группа 5">
            <a:extLst>
              <a:ext uri="{FF2B5EF4-FFF2-40B4-BE49-F238E27FC236}">
                <a16:creationId xmlns:a16="http://schemas.microsoft.com/office/drawing/2014/main" id="{84F13F3F-EBA7-4D52-86D6-EC64BE2F8C3B}"/>
              </a:ext>
            </a:extLst>
          </p:cNvPr>
          <p:cNvGrpSpPr/>
          <p:nvPr/>
        </p:nvGrpSpPr>
        <p:grpSpPr>
          <a:xfrm>
            <a:off x="8632511" y="881955"/>
            <a:ext cx="3312100" cy="5375329"/>
            <a:chOff x="739272" y="878541"/>
            <a:chExt cx="3312100" cy="5592597"/>
          </a:xfrm>
        </p:grpSpPr>
        <p:sp>
          <p:nvSpPr>
            <p:cNvPr id="26" name="Прямоугольник 25">
              <a:extLst>
                <a:ext uri="{FF2B5EF4-FFF2-40B4-BE49-F238E27FC236}">
                  <a16:creationId xmlns:a16="http://schemas.microsoft.com/office/drawing/2014/main" id="{EAD05D40-7119-48F2-8422-A8C89970E8F0}"/>
                </a:ext>
              </a:extLst>
            </p:cNvPr>
            <p:cNvSpPr/>
            <p:nvPr/>
          </p:nvSpPr>
          <p:spPr>
            <a:xfrm>
              <a:off x="739272" y="878541"/>
              <a:ext cx="3281381" cy="5592597"/>
            </a:xfrm>
            <a:prstGeom prst="rect">
              <a:avLst/>
            </a:prstGeom>
            <a:solidFill>
              <a:srgbClr val="19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9" name="TextBox 28">
              <a:extLst>
                <a:ext uri="{FF2B5EF4-FFF2-40B4-BE49-F238E27FC236}">
                  <a16:creationId xmlns:a16="http://schemas.microsoft.com/office/drawing/2014/main" id="{2FCA7C73-E2E7-4F8D-A227-B9A50A357578}"/>
                </a:ext>
              </a:extLst>
            </p:cNvPr>
            <p:cNvSpPr txBox="1"/>
            <p:nvPr/>
          </p:nvSpPr>
          <p:spPr>
            <a:xfrm>
              <a:off x="739272" y="1052437"/>
              <a:ext cx="2038091" cy="523220"/>
            </a:xfrm>
            <a:prstGeom prst="rect">
              <a:avLst/>
            </a:prstGeom>
            <a:noFill/>
          </p:spPr>
          <p:txBody>
            <a:bodyPr wrap="square" rtlCol="0">
              <a:spAutoFit/>
            </a:bodyPr>
            <a:lstStyle/>
            <a:p>
              <a:r>
                <a:rPr lang="ru-RU" sz="2800" dirty="0"/>
                <a:t>3</a:t>
              </a:r>
              <a:r>
                <a:rPr lang="en-US" sz="2800" dirty="0"/>
                <a:t>)</a:t>
              </a:r>
              <a:endParaRPr lang="ru-RU" sz="3200" dirty="0"/>
            </a:p>
          </p:txBody>
        </p:sp>
        <p:sp>
          <p:nvSpPr>
            <p:cNvPr id="33" name="TextBox 32">
              <a:extLst>
                <a:ext uri="{FF2B5EF4-FFF2-40B4-BE49-F238E27FC236}">
                  <a16:creationId xmlns:a16="http://schemas.microsoft.com/office/drawing/2014/main" id="{D379DA8D-B82A-4DB0-800A-C7CBA7807903}"/>
                </a:ext>
              </a:extLst>
            </p:cNvPr>
            <p:cNvSpPr txBox="1"/>
            <p:nvPr/>
          </p:nvSpPr>
          <p:spPr>
            <a:xfrm>
              <a:off x="769991" y="1568929"/>
              <a:ext cx="3281381" cy="1056716"/>
            </a:xfrm>
            <a:prstGeom prst="rect">
              <a:avLst/>
            </a:prstGeom>
            <a:noFill/>
          </p:spPr>
          <p:txBody>
            <a:bodyPr wrap="square" rtlCol="0">
              <a:spAutoFit/>
            </a:bodyPr>
            <a:lstStyle/>
            <a:p>
              <a:r>
                <a:rPr lang="en-US" sz="2000" dirty="0"/>
                <a:t>Calculating charge from potentials of sphere, plates and distances between them</a:t>
              </a:r>
            </a:p>
          </p:txBody>
        </p:sp>
        <p:grpSp>
          <p:nvGrpSpPr>
            <p:cNvPr id="36" name="Группа 35">
              <a:extLst>
                <a:ext uri="{FF2B5EF4-FFF2-40B4-BE49-F238E27FC236}">
                  <a16:creationId xmlns:a16="http://schemas.microsoft.com/office/drawing/2014/main" id="{3184772A-FF13-4B0A-8DE0-81A1FD6D15A2}"/>
                </a:ext>
              </a:extLst>
            </p:cNvPr>
            <p:cNvGrpSpPr/>
            <p:nvPr/>
          </p:nvGrpSpPr>
          <p:grpSpPr>
            <a:xfrm>
              <a:off x="1021807" y="3222581"/>
              <a:ext cx="2171848" cy="2412319"/>
              <a:chOff x="3444087" y="586923"/>
              <a:chExt cx="4381432" cy="5960639"/>
            </a:xfrm>
          </p:grpSpPr>
          <p:cxnSp>
            <p:nvCxnSpPr>
              <p:cNvPr id="37" name="Прямая соединительная линия 36">
                <a:extLst>
                  <a:ext uri="{FF2B5EF4-FFF2-40B4-BE49-F238E27FC236}">
                    <a16:creationId xmlns:a16="http://schemas.microsoft.com/office/drawing/2014/main" id="{A717E08F-1E72-456C-80B8-BA6627DC68DA}"/>
                  </a:ext>
                </a:extLst>
              </p:cNvPr>
              <p:cNvCxnSpPr>
                <a:cxnSpLocks/>
              </p:cNvCxnSpPr>
              <p:nvPr/>
            </p:nvCxnSpPr>
            <p:spPr>
              <a:xfrm>
                <a:off x="5303309" y="5255216"/>
                <a:ext cx="20201" cy="1292346"/>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sp>
            <p:nvSpPr>
              <p:cNvPr id="38" name="Овал 37">
                <a:extLst>
                  <a:ext uri="{FF2B5EF4-FFF2-40B4-BE49-F238E27FC236}">
                    <a16:creationId xmlns:a16="http://schemas.microsoft.com/office/drawing/2014/main" id="{E0E0315D-44D3-452E-B246-25B0973EF7B3}"/>
                  </a:ext>
                </a:extLst>
              </p:cNvPr>
              <p:cNvSpPr/>
              <p:nvPr/>
            </p:nvSpPr>
            <p:spPr>
              <a:xfrm>
                <a:off x="3489697" y="4522553"/>
                <a:ext cx="3667624" cy="1301631"/>
              </a:xfrm>
              <a:prstGeom prst="ellipse">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9" name="Прямая соединительная линия 38">
                <a:extLst>
                  <a:ext uri="{FF2B5EF4-FFF2-40B4-BE49-F238E27FC236}">
                    <a16:creationId xmlns:a16="http://schemas.microsoft.com/office/drawing/2014/main" id="{F71DFD37-C9C4-4E9C-8327-93E1CDB8505D}"/>
                  </a:ext>
                </a:extLst>
              </p:cNvPr>
              <p:cNvCxnSpPr>
                <a:cxnSpLocks/>
              </p:cNvCxnSpPr>
              <p:nvPr/>
            </p:nvCxnSpPr>
            <p:spPr>
              <a:xfrm>
                <a:off x="5252489" y="1822152"/>
                <a:ext cx="50820" cy="3351216"/>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40" name="Прямая со стрелкой 39">
                <a:extLst>
                  <a:ext uri="{FF2B5EF4-FFF2-40B4-BE49-F238E27FC236}">
                    <a16:creationId xmlns:a16="http://schemas.microsoft.com/office/drawing/2014/main" id="{4AE57238-F5EB-4A83-BD9B-6D2C9DB3A78A}"/>
                  </a:ext>
                </a:extLst>
              </p:cNvPr>
              <p:cNvCxnSpPr>
                <a:cxnSpLocks/>
              </p:cNvCxnSpPr>
              <p:nvPr/>
            </p:nvCxnSpPr>
            <p:spPr>
              <a:xfrm>
                <a:off x="5252489" y="2421291"/>
                <a:ext cx="23614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Прямая соединительная линия 40">
                <a:extLst>
                  <a:ext uri="{FF2B5EF4-FFF2-40B4-BE49-F238E27FC236}">
                    <a16:creationId xmlns:a16="http://schemas.microsoft.com/office/drawing/2014/main" id="{1389129B-7A3A-4F44-8ED6-22D942597A44}"/>
                  </a:ext>
                </a:extLst>
              </p:cNvPr>
              <p:cNvCxnSpPr>
                <a:cxnSpLocks/>
              </p:cNvCxnSpPr>
              <p:nvPr/>
            </p:nvCxnSpPr>
            <p:spPr>
              <a:xfrm flipH="1">
                <a:off x="4373599" y="2421291"/>
                <a:ext cx="878890" cy="1090474"/>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sp>
            <p:nvSpPr>
              <p:cNvPr id="42" name="Дуга 41">
                <a:extLst>
                  <a:ext uri="{FF2B5EF4-FFF2-40B4-BE49-F238E27FC236}">
                    <a16:creationId xmlns:a16="http://schemas.microsoft.com/office/drawing/2014/main" id="{ECC00497-0B92-4BAA-AE31-D65FF9D0B690}"/>
                  </a:ext>
                </a:extLst>
              </p:cNvPr>
              <p:cNvSpPr/>
              <p:nvPr/>
            </p:nvSpPr>
            <p:spPr>
              <a:xfrm rot="6456544">
                <a:off x="4035026" y="647605"/>
                <a:ext cx="2351879" cy="2230515"/>
              </a:xfrm>
              <a:prstGeom prst="arc">
                <a:avLst>
                  <a:gd name="adj1" fmla="val 17224903"/>
                  <a:gd name="adj2" fmla="val 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3" name="Овал 42">
                <a:extLst>
                  <a:ext uri="{FF2B5EF4-FFF2-40B4-BE49-F238E27FC236}">
                    <a16:creationId xmlns:a16="http://schemas.microsoft.com/office/drawing/2014/main" id="{AB42E198-A7B4-47B5-B690-3355AE7FB07C}"/>
                  </a:ext>
                </a:extLst>
              </p:cNvPr>
              <p:cNvSpPr/>
              <p:nvPr/>
            </p:nvSpPr>
            <p:spPr>
              <a:xfrm>
                <a:off x="5256927" y="6263842"/>
                <a:ext cx="133165" cy="12428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TextBox 43">
                <a:extLst>
                  <a:ext uri="{FF2B5EF4-FFF2-40B4-BE49-F238E27FC236}">
                    <a16:creationId xmlns:a16="http://schemas.microsoft.com/office/drawing/2014/main" id="{C739AEE6-9777-487A-A231-87E77E8001E3}"/>
                  </a:ext>
                </a:extLst>
              </p:cNvPr>
              <p:cNvSpPr txBox="1"/>
              <p:nvPr/>
            </p:nvSpPr>
            <p:spPr>
              <a:xfrm>
                <a:off x="5382219" y="5843102"/>
                <a:ext cx="1099149" cy="584775"/>
              </a:xfrm>
              <a:prstGeom prst="rect">
                <a:avLst/>
              </a:prstGeom>
              <a:noFill/>
            </p:spPr>
            <p:txBody>
              <a:bodyPr wrap="square" rtlCol="0">
                <a:spAutoFit/>
              </a:bodyPr>
              <a:lstStyle/>
              <a:p>
                <a:r>
                  <a:rPr lang="en-US" sz="3200" dirty="0"/>
                  <a:t>O</a:t>
                </a:r>
                <a:endParaRPr lang="ru-RU" sz="3200" dirty="0"/>
              </a:p>
            </p:txBody>
          </p:sp>
          <p:sp>
            <p:nvSpPr>
              <p:cNvPr id="47" name="TextBox 46">
                <a:extLst>
                  <a:ext uri="{FF2B5EF4-FFF2-40B4-BE49-F238E27FC236}">
                    <a16:creationId xmlns:a16="http://schemas.microsoft.com/office/drawing/2014/main" id="{23AAB329-40B0-4557-962B-225E25126A43}"/>
                  </a:ext>
                </a:extLst>
              </p:cNvPr>
              <p:cNvSpPr txBox="1"/>
              <p:nvPr/>
            </p:nvSpPr>
            <p:spPr>
              <a:xfrm>
                <a:off x="6265753" y="2242714"/>
                <a:ext cx="1099149" cy="584774"/>
              </a:xfrm>
              <a:prstGeom prst="rect">
                <a:avLst/>
              </a:prstGeom>
              <a:noFill/>
            </p:spPr>
            <p:txBody>
              <a:bodyPr wrap="square" rtlCol="0">
                <a:spAutoFit/>
              </a:bodyPr>
              <a:lstStyle/>
              <a:p>
                <a:r>
                  <a:rPr lang="en-US" sz="3200" dirty="0"/>
                  <a:t>M</a:t>
                </a:r>
                <a:endParaRPr lang="ru-RU" sz="3200" dirty="0"/>
              </a:p>
            </p:txBody>
          </p:sp>
          <p:sp>
            <p:nvSpPr>
              <p:cNvPr id="48" name="Овал 47">
                <a:extLst>
                  <a:ext uri="{FF2B5EF4-FFF2-40B4-BE49-F238E27FC236}">
                    <a16:creationId xmlns:a16="http://schemas.microsoft.com/office/drawing/2014/main" id="{284FE363-A2C7-4F99-BD86-6EA7AE451C38}"/>
                  </a:ext>
                </a:extLst>
              </p:cNvPr>
              <p:cNvSpPr/>
              <p:nvPr/>
            </p:nvSpPr>
            <p:spPr>
              <a:xfrm>
                <a:off x="6644602" y="2350271"/>
                <a:ext cx="133165" cy="12428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TextBox 48">
                <a:extLst>
                  <a:ext uri="{FF2B5EF4-FFF2-40B4-BE49-F238E27FC236}">
                    <a16:creationId xmlns:a16="http://schemas.microsoft.com/office/drawing/2014/main" id="{AE1E6563-6B22-4768-85D0-101438D53F9A}"/>
                  </a:ext>
                </a:extLst>
              </p:cNvPr>
              <p:cNvSpPr txBox="1"/>
              <p:nvPr/>
            </p:nvSpPr>
            <p:spPr>
              <a:xfrm>
                <a:off x="7148899" y="2350270"/>
                <a:ext cx="676620" cy="1749127"/>
              </a:xfrm>
              <a:prstGeom prst="rect">
                <a:avLst/>
              </a:prstGeom>
              <a:noFill/>
            </p:spPr>
            <p:txBody>
              <a:bodyPr wrap="square" rtlCol="0">
                <a:spAutoFit/>
              </a:bodyPr>
              <a:lstStyle/>
              <a:p>
                <a:r>
                  <a:rPr lang="en-US" sz="4000" dirty="0">
                    <a:solidFill>
                      <a:srgbClr val="4472C4"/>
                    </a:solidFill>
                  </a:rPr>
                  <a:t>y</a:t>
                </a:r>
                <a:endParaRPr lang="ru-RU" sz="4000" dirty="0">
                  <a:solidFill>
                    <a:srgbClr val="4472C4"/>
                  </a:solidFill>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EAD6D09-0A63-4467-B0B3-95195E73600E}"/>
                      </a:ext>
                    </a:extLst>
                  </p:cNvPr>
                  <p:cNvSpPr txBox="1"/>
                  <p:nvPr/>
                </p:nvSpPr>
                <p:spPr>
                  <a:xfrm>
                    <a:off x="5427927" y="2351597"/>
                    <a:ext cx="1099149" cy="707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ru-RU" sz="4000" i="1" smtClean="0">
                              <a:solidFill>
                                <a:srgbClr val="00B0F0"/>
                              </a:solidFill>
                              <a:latin typeface="Cambria Math" panose="02040503050406030204" pitchFamily="18" charset="0"/>
                              <a:ea typeface="Cambria Math" panose="02040503050406030204" pitchFamily="18" charset="0"/>
                            </a:rPr>
                            <m:t>𝛼</m:t>
                          </m:r>
                        </m:oMath>
                      </m:oMathPara>
                    </a14:m>
                    <a:endParaRPr lang="ru-RU" sz="4000" dirty="0">
                      <a:solidFill>
                        <a:srgbClr val="00B0F0"/>
                      </a:solidFill>
                    </a:endParaRPr>
                  </a:p>
                </p:txBody>
              </p:sp>
            </mc:Choice>
            <mc:Fallback xmlns="">
              <p:sp>
                <p:nvSpPr>
                  <p:cNvPr id="23" name="TextBox 22">
                    <a:extLst>
                      <a:ext uri="{FF2B5EF4-FFF2-40B4-BE49-F238E27FC236}">
                        <a16:creationId xmlns:a16="http://schemas.microsoft.com/office/drawing/2014/main" id="{E51232D9-4759-441C-AD93-762639D13045}"/>
                      </a:ext>
                    </a:extLst>
                  </p:cNvPr>
                  <p:cNvSpPr txBox="1">
                    <a:spLocks noRot="1" noChangeAspect="1" noMove="1" noResize="1" noEditPoints="1" noAdjustHandles="1" noChangeArrowheads="1" noChangeShapeType="1" noTextEdit="1"/>
                  </p:cNvSpPr>
                  <p:nvPr/>
                </p:nvSpPr>
                <p:spPr>
                  <a:xfrm>
                    <a:off x="5427927" y="2351597"/>
                    <a:ext cx="1099149" cy="707885"/>
                  </a:xfrm>
                  <a:prstGeom prst="rect">
                    <a:avLst/>
                  </a:prstGeom>
                  <a:blipFill>
                    <a:blip r:embed="rId6"/>
                    <a:stretch>
                      <a:fillRect b="-82979"/>
                    </a:stretch>
                  </a:blipFill>
                </p:spPr>
                <p:txBody>
                  <a:bodyPr/>
                  <a:lstStyle/>
                  <a:p>
                    <a:r>
                      <a:rPr lang="ru-RU">
                        <a:noFill/>
                      </a:rPr>
                      <a:t> </a:t>
                    </a:r>
                  </a:p>
                </p:txBody>
              </p:sp>
            </mc:Fallback>
          </mc:AlternateContent>
          <p:sp>
            <p:nvSpPr>
              <p:cNvPr id="51" name="Овал 50">
                <a:extLst>
                  <a:ext uri="{FF2B5EF4-FFF2-40B4-BE49-F238E27FC236}">
                    <a16:creationId xmlns:a16="http://schemas.microsoft.com/office/drawing/2014/main" id="{85C26B2A-44F9-421C-8CF0-67041CF9225E}"/>
                  </a:ext>
                </a:extLst>
              </p:cNvPr>
              <p:cNvSpPr/>
              <p:nvPr/>
            </p:nvSpPr>
            <p:spPr>
              <a:xfrm>
                <a:off x="3444087" y="899657"/>
                <a:ext cx="3667624" cy="1301631"/>
              </a:xfrm>
              <a:prstGeom prst="ellipse">
                <a:avLst/>
              </a:prstGeom>
              <a:solidFill>
                <a:srgbClr val="7F7F7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53" name="Прямая соединительная линия 52">
                <a:extLst>
                  <a:ext uri="{FF2B5EF4-FFF2-40B4-BE49-F238E27FC236}">
                    <a16:creationId xmlns:a16="http://schemas.microsoft.com/office/drawing/2014/main" id="{1C0747EE-CF95-402C-B409-8F70223815C2}"/>
                  </a:ext>
                </a:extLst>
              </p:cNvPr>
              <p:cNvCxnSpPr>
                <a:cxnSpLocks/>
              </p:cNvCxnSpPr>
              <p:nvPr/>
            </p:nvCxnSpPr>
            <p:spPr>
              <a:xfrm>
                <a:off x="5238456" y="811198"/>
                <a:ext cx="14033" cy="850714"/>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sp>
            <p:nvSpPr>
              <p:cNvPr id="54" name="Овал 53">
                <a:extLst>
                  <a:ext uri="{FF2B5EF4-FFF2-40B4-BE49-F238E27FC236}">
                    <a16:creationId xmlns:a16="http://schemas.microsoft.com/office/drawing/2014/main" id="{C0DBA0B7-9F74-4A7C-8105-5CD3AB2D1637}"/>
                  </a:ext>
                </a:extLst>
              </p:cNvPr>
              <p:cNvSpPr/>
              <p:nvPr/>
            </p:nvSpPr>
            <p:spPr>
              <a:xfrm>
                <a:off x="5051930" y="3495934"/>
                <a:ext cx="498478" cy="64513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grpSp>
        <p:nvGrpSpPr>
          <p:cNvPr id="5" name="Группа 4">
            <a:extLst>
              <a:ext uri="{FF2B5EF4-FFF2-40B4-BE49-F238E27FC236}">
                <a16:creationId xmlns:a16="http://schemas.microsoft.com/office/drawing/2014/main" id="{938E8FAD-C292-4B33-A31C-8E41C3B328E0}"/>
              </a:ext>
            </a:extLst>
          </p:cNvPr>
          <p:cNvGrpSpPr/>
          <p:nvPr/>
        </p:nvGrpSpPr>
        <p:grpSpPr>
          <a:xfrm>
            <a:off x="4472045" y="869205"/>
            <a:ext cx="4076037" cy="5388080"/>
            <a:chOff x="4205024" y="1101965"/>
            <a:chExt cx="4076037" cy="5592597"/>
          </a:xfrm>
        </p:grpSpPr>
        <p:grpSp>
          <p:nvGrpSpPr>
            <p:cNvPr id="4" name="Группа 3">
              <a:extLst>
                <a:ext uri="{FF2B5EF4-FFF2-40B4-BE49-F238E27FC236}">
                  <a16:creationId xmlns:a16="http://schemas.microsoft.com/office/drawing/2014/main" id="{10188BBE-950F-4A88-8B29-DEC4BBBD17CD}"/>
                </a:ext>
              </a:extLst>
            </p:cNvPr>
            <p:cNvGrpSpPr/>
            <p:nvPr/>
          </p:nvGrpSpPr>
          <p:grpSpPr>
            <a:xfrm>
              <a:off x="4205024" y="1101965"/>
              <a:ext cx="3773091" cy="5592597"/>
              <a:chOff x="4205024" y="1101965"/>
              <a:chExt cx="3773091" cy="5592597"/>
            </a:xfrm>
          </p:grpSpPr>
          <p:sp>
            <p:nvSpPr>
              <p:cNvPr id="30" name="Прямоугольник 29">
                <a:extLst>
                  <a:ext uri="{FF2B5EF4-FFF2-40B4-BE49-F238E27FC236}">
                    <a16:creationId xmlns:a16="http://schemas.microsoft.com/office/drawing/2014/main" id="{CF8281EB-B9A1-4EE8-903C-2166D85334B2}"/>
                  </a:ext>
                </a:extLst>
              </p:cNvPr>
              <p:cNvSpPr/>
              <p:nvPr/>
            </p:nvSpPr>
            <p:spPr>
              <a:xfrm>
                <a:off x="4205024" y="1101965"/>
                <a:ext cx="3535804" cy="559259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TextBox 34">
                <a:extLst>
                  <a:ext uri="{FF2B5EF4-FFF2-40B4-BE49-F238E27FC236}">
                    <a16:creationId xmlns:a16="http://schemas.microsoft.com/office/drawing/2014/main" id="{8318A7EF-DADE-4F2E-A28D-85119E2A73E8}"/>
                  </a:ext>
                </a:extLst>
              </p:cNvPr>
              <p:cNvSpPr txBox="1"/>
              <p:nvPr/>
            </p:nvSpPr>
            <p:spPr>
              <a:xfrm>
                <a:off x="4325387" y="1971212"/>
                <a:ext cx="3173506" cy="400110"/>
              </a:xfrm>
              <a:prstGeom prst="rect">
                <a:avLst/>
              </a:prstGeom>
              <a:noFill/>
            </p:spPr>
            <p:txBody>
              <a:bodyPr wrap="square" rtlCol="0">
                <a:spAutoFit/>
              </a:bodyPr>
              <a:lstStyle/>
              <a:p>
                <a:r>
                  <a:rPr lang="en-US" sz="2000" dirty="0"/>
                  <a:t>Calculating charge from NSL</a:t>
                </a:r>
                <a:endParaRPr lang="ru-RU" sz="2000" dirty="0"/>
              </a:p>
            </p:txBody>
          </p:sp>
          <p:grpSp>
            <p:nvGrpSpPr>
              <p:cNvPr id="55" name="Группа 54">
                <a:extLst>
                  <a:ext uri="{FF2B5EF4-FFF2-40B4-BE49-F238E27FC236}">
                    <a16:creationId xmlns:a16="http://schemas.microsoft.com/office/drawing/2014/main" id="{2DCDAC3C-94A7-4950-BC40-76790C765756}"/>
                  </a:ext>
                </a:extLst>
              </p:cNvPr>
              <p:cNvGrpSpPr/>
              <p:nvPr/>
            </p:nvGrpSpPr>
            <p:grpSpPr>
              <a:xfrm>
                <a:off x="4325387" y="2957956"/>
                <a:ext cx="3652728" cy="2743185"/>
                <a:chOff x="6358822" y="2233444"/>
                <a:chExt cx="5081655" cy="4375827"/>
              </a:xfrm>
            </p:grpSpPr>
            <p:cxnSp>
              <p:nvCxnSpPr>
                <p:cNvPr id="56" name="Прямая соединительная линия 55">
                  <a:extLst>
                    <a:ext uri="{FF2B5EF4-FFF2-40B4-BE49-F238E27FC236}">
                      <a16:creationId xmlns:a16="http://schemas.microsoft.com/office/drawing/2014/main" id="{30D885CA-42DA-4A33-81C5-1DF8385BC24F}"/>
                    </a:ext>
                  </a:extLst>
                </p:cNvPr>
                <p:cNvCxnSpPr>
                  <a:cxnSpLocks/>
                </p:cNvCxnSpPr>
                <p:nvPr/>
              </p:nvCxnSpPr>
              <p:spPr>
                <a:xfrm flipV="1">
                  <a:off x="8117612" y="2233444"/>
                  <a:ext cx="664998" cy="2088583"/>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57" name="Прямоугольник 56">
                  <a:extLst>
                    <a:ext uri="{FF2B5EF4-FFF2-40B4-BE49-F238E27FC236}">
                      <a16:creationId xmlns:a16="http://schemas.microsoft.com/office/drawing/2014/main" id="{B37679B3-75F4-4E01-A845-E29FB2441AFB}"/>
                    </a:ext>
                  </a:extLst>
                </p:cNvPr>
                <p:cNvSpPr/>
                <p:nvPr/>
              </p:nvSpPr>
              <p:spPr>
                <a:xfrm>
                  <a:off x="6358822" y="3408985"/>
                  <a:ext cx="1844702" cy="3200286"/>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8" name="Овал 57">
                  <a:extLst>
                    <a:ext uri="{FF2B5EF4-FFF2-40B4-BE49-F238E27FC236}">
                      <a16:creationId xmlns:a16="http://schemas.microsoft.com/office/drawing/2014/main" id="{93B40E6B-7B63-47DB-8FE6-B3E3FDC64968}"/>
                    </a:ext>
                  </a:extLst>
                </p:cNvPr>
                <p:cNvSpPr/>
                <p:nvPr/>
              </p:nvSpPr>
              <p:spPr>
                <a:xfrm>
                  <a:off x="7850938" y="4373226"/>
                  <a:ext cx="266674" cy="34684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59" name="Прямая соединительная линия 58">
                  <a:extLst>
                    <a:ext uri="{FF2B5EF4-FFF2-40B4-BE49-F238E27FC236}">
                      <a16:creationId xmlns:a16="http://schemas.microsoft.com/office/drawing/2014/main" id="{92BEB360-57A5-48DC-8CF3-FDE66951A396}"/>
                    </a:ext>
                  </a:extLst>
                </p:cNvPr>
                <p:cNvCxnSpPr>
                  <a:cxnSpLocks/>
                </p:cNvCxnSpPr>
                <p:nvPr/>
              </p:nvCxnSpPr>
              <p:spPr>
                <a:xfrm>
                  <a:off x="8803631" y="2233444"/>
                  <a:ext cx="23483" cy="110664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Прямая со стрелкой 59">
                  <a:extLst>
                    <a:ext uri="{FF2B5EF4-FFF2-40B4-BE49-F238E27FC236}">
                      <a16:creationId xmlns:a16="http://schemas.microsoft.com/office/drawing/2014/main" id="{BB011FB6-BAB0-460B-A2F6-9679A8D3CE2B}"/>
                    </a:ext>
                  </a:extLst>
                </p:cNvPr>
                <p:cNvCxnSpPr/>
                <p:nvPr/>
              </p:nvCxnSpPr>
              <p:spPr>
                <a:xfrm>
                  <a:off x="8157754" y="4546646"/>
                  <a:ext cx="762002" cy="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61" name="Прямая со стрелкой 60">
                  <a:extLst>
                    <a:ext uri="{FF2B5EF4-FFF2-40B4-BE49-F238E27FC236}">
                      <a16:creationId xmlns:a16="http://schemas.microsoft.com/office/drawing/2014/main" id="{AD88CF03-F086-4404-8D52-1700D973E505}"/>
                    </a:ext>
                  </a:extLst>
                </p:cNvPr>
                <p:cNvCxnSpPr>
                  <a:cxnSpLocks/>
                </p:cNvCxnSpPr>
                <p:nvPr/>
              </p:nvCxnSpPr>
              <p:spPr>
                <a:xfrm>
                  <a:off x="7978565" y="4783715"/>
                  <a:ext cx="12220" cy="64577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62" name="Прямая со стрелкой 61">
                  <a:extLst>
                    <a:ext uri="{FF2B5EF4-FFF2-40B4-BE49-F238E27FC236}">
                      <a16:creationId xmlns:a16="http://schemas.microsoft.com/office/drawing/2014/main" id="{70B5EACB-00F2-4C02-BAB6-F04022D8E384}"/>
                    </a:ext>
                  </a:extLst>
                </p:cNvPr>
                <p:cNvCxnSpPr>
                  <a:cxnSpLocks/>
                </p:cNvCxnSpPr>
                <p:nvPr/>
              </p:nvCxnSpPr>
              <p:spPr>
                <a:xfrm flipV="1">
                  <a:off x="8057822" y="3711587"/>
                  <a:ext cx="199864" cy="61591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63" name="Прямоугольник 62">
                  <a:extLst>
                    <a:ext uri="{FF2B5EF4-FFF2-40B4-BE49-F238E27FC236}">
                      <a16:creationId xmlns:a16="http://schemas.microsoft.com/office/drawing/2014/main" id="{5286A0D6-274C-4FF0-ACE4-1EC1D2E99115}"/>
                    </a:ext>
                  </a:extLst>
                </p:cNvPr>
                <p:cNvSpPr/>
                <p:nvPr/>
              </p:nvSpPr>
              <p:spPr>
                <a:xfrm>
                  <a:off x="8890936" y="3241449"/>
                  <a:ext cx="1844702" cy="3308015"/>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TextBox 63">
                  <a:extLst>
                    <a:ext uri="{FF2B5EF4-FFF2-40B4-BE49-F238E27FC236}">
                      <a16:creationId xmlns:a16="http://schemas.microsoft.com/office/drawing/2014/main" id="{93D87D44-DFDA-463B-9C52-B0A1089C57B5}"/>
                    </a:ext>
                  </a:extLst>
                </p:cNvPr>
                <p:cNvSpPr txBox="1"/>
                <p:nvPr/>
              </p:nvSpPr>
              <p:spPr>
                <a:xfrm>
                  <a:off x="6599408" y="5230573"/>
                  <a:ext cx="3370387" cy="834621"/>
                </a:xfrm>
                <a:prstGeom prst="rect">
                  <a:avLst/>
                </a:prstGeom>
                <a:noFill/>
              </p:spPr>
              <p:txBody>
                <a:bodyPr wrap="square" rtlCol="0">
                  <a:spAutoFit/>
                </a:bodyPr>
                <a:lstStyle/>
                <a:p>
                  <a:r>
                    <a:rPr lang="en-US" sz="2800" dirty="0"/>
                    <a:t>F</a:t>
                  </a:r>
                  <a:r>
                    <a:rPr lang="en-US" sz="3200" baseline="-25000" dirty="0"/>
                    <a:t>gravity</a:t>
                  </a:r>
                  <a:endParaRPr lang="ru-RU" sz="2800" baseline="-25000" dirty="0"/>
                </a:p>
              </p:txBody>
            </p:sp>
            <p:sp>
              <p:nvSpPr>
                <p:cNvPr id="65" name="TextBox 64">
                  <a:extLst>
                    <a:ext uri="{FF2B5EF4-FFF2-40B4-BE49-F238E27FC236}">
                      <a16:creationId xmlns:a16="http://schemas.microsoft.com/office/drawing/2014/main" id="{B6066C5C-482C-4608-A895-B9E81A839DB5}"/>
                    </a:ext>
                  </a:extLst>
                </p:cNvPr>
                <p:cNvSpPr txBox="1"/>
                <p:nvPr/>
              </p:nvSpPr>
              <p:spPr>
                <a:xfrm>
                  <a:off x="6517095" y="3451687"/>
                  <a:ext cx="1955884" cy="834621"/>
                </a:xfrm>
                <a:prstGeom prst="rect">
                  <a:avLst/>
                </a:prstGeom>
                <a:noFill/>
              </p:spPr>
              <p:txBody>
                <a:bodyPr wrap="square" rtlCol="0">
                  <a:spAutoFit/>
                </a:bodyPr>
                <a:lstStyle/>
                <a:p>
                  <a:r>
                    <a:rPr lang="en-US" sz="2800" dirty="0"/>
                    <a:t>T</a:t>
                  </a:r>
                  <a:r>
                    <a:rPr lang="en-US" sz="2800" baseline="-25000" dirty="0"/>
                    <a:t>tension</a:t>
                  </a:r>
                  <a:endParaRPr lang="ru-RU" sz="2800" baseline="-25000" dirty="0"/>
                </a:p>
              </p:txBody>
            </p:sp>
            <p:sp>
              <p:nvSpPr>
                <p:cNvPr id="66" name="TextBox 65">
                  <a:extLst>
                    <a:ext uri="{FF2B5EF4-FFF2-40B4-BE49-F238E27FC236}">
                      <a16:creationId xmlns:a16="http://schemas.microsoft.com/office/drawing/2014/main" id="{4C2F4409-82E1-43A8-BC07-27AA17EC968D}"/>
                    </a:ext>
                  </a:extLst>
                </p:cNvPr>
                <p:cNvSpPr txBox="1"/>
                <p:nvPr/>
              </p:nvSpPr>
              <p:spPr>
                <a:xfrm>
                  <a:off x="9060664" y="4182542"/>
                  <a:ext cx="2379813" cy="834621"/>
                </a:xfrm>
                <a:prstGeom prst="rect">
                  <a:avLst/>
                </a:prstGeom>
                <a:noFill/>
              </p:spPr>
              <p:txBody>
                <a:bodyPr wrap="square" rtlCol="0">
                  <a:spAutoFit/>
                </a:bodyPr>
                <a:lstStyle/>
                <a:p>
                  <a:r>
                    <a:rPr lang="en-US" sz="2800" dirty="0"/>
                    <a:t>F</a:t>
                  </a:r>
                  <a:r>
                    <a:rPr lang="en-US" sz="3200" baseline="-25000" dirty="0"/>
                    <a:t>electricity</a:t>
                  </a:r>
                  <a:endParaRPr lang="ru-RU" sz="2800" baseline="-25000"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0EC8D89A-12E0-4441-860E-179B48512C2E}"/>
                        </a:ext>
                      </a:extLst>
                    </p:cNvPr>
                    <p:cNvSpPr txBox="1"/>
                    <p:nvPr/>
                  </p:nvSpPr>
                  <p:spPr>
                    <a:xfrm>
                      <a:off x="8416801" y="2832184"/>
                      <a:ext cx="323009" cy="5891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𝛼</m:t>
                            </m:r>
                          </m:oMath>
                        </m:oMathPara>
                      </a14:m>
                      <a:endParaRPr lang="ru-RU" dirty="0"/>
                    </a:p>
                  </p:txBody>
                </p:sp>
              </mc:Choice>
              <mc:Fallback xmlns="">
                <p:sp>
                  <p:nvSpPr>
                    <p:cNvPr id="67" name="TextBox 66">
                      <a:extLst>
                        <a:ext uri="{FF2B5EF4-FFF2-40B4-BE49-F238E27FC236}">
                          <a16:creationId xmlns:a16="http://schemas.microsoft.com/office/drawing/2014/main" id="{0EC8D89A-12E0-4441-860E-179B48512C2E}"/>
                        </a:ext>
                      </a:extLst>
                    </p:cNvPr>
                    <p:cNvSpPr txBox="1">
                      <a:spLocks noRot="1" noChangeAspect="1" noMove="1" noResize="1" noEditPoints="1" noAdjustHandles="1" noChangeArrowheads="1" noChangeShapeType="1" noTextEdit="1"/>
                    </p:cNvSpPr>
                    <p:nvPr/>
                  </p:nvSpPr>
                  <p:spPr>
                    <a:xfrm>
                      <a:off x="8416801" y="2832184"/>
                      <a:ext cx="323009" cy="589145"/>
                    </a:xfrm>
                    <a:prstGeom prst="rect">
                      <a:avLst/>
                    </a:prstGeom>
                    <a:blipFill>
                      <a:blip r:embed="rId7"/>
                      <a:stretch>
                        <a:fillRect r="-26316"/>
                      </a:stretch>
                    </a:blipFill>
                  </p:spPr>
                  <p:txBody>
                    <a:bodyPr/>
                    <a:lstStyle/>
                    <a:p>
                      <a:r>
                        <a:rPr lang="ru-RU">
                          <a:noFill/>
                        </a:rPr>
                        <a:t> </a:t>
                      </a:r>
                    </a:p>
                  </p:txBody>
                </p:sp>
              </mc:Fallback>
            </mc:AlternateContent>
          </p:grpSp>
        </p:grpSp>
        <p:sp>
          <p:nvSpPr>
            <p:cNvPr id="31" name="TextBox 30">
              <a:extLst>
                <a:ext uri="{FF2B5EF4-FFF2-40B4-BE49-F238E27FC236}">
                  <a16:creationId xmlns:a16="http://schemas.microsoft.com/office/drawing/2014/main" id="{0925C052-3212-4882-9984-2B403B312E58}"/>
                </a:ext>
              </a:extLst>
            </p:cNvPr>
            <p:cNvSpPr txBox="1"/>
            <p:nvPr/>
          </p:nvSpPr>
          <p:spPr>
            <a:xfrm>
              <a:off x="4236632" y="1269987"/>
              <a:ext cx="4044429" cy="523220"/>
            </a:xfrm>
            <a:prstGeom prst="rect">
              <a:avLst/>
            </a:prstGeom>
            <a:noFill/>
          </p:spPr>
          <p:txBody>
            <a:bodyPr wrap="square" rtlCol="0">
              <a:spAutoFit/>
            </a:bodyPr>
            <a:lstStyle/>
            <a:p>
              <a:r>
                <a:rPr lang="ru-RU" sz="2800" dirty="0"/>
                <a:t>2</a:t>
              </a:r>
              <a:r>
                <a:rPr lang="en-US" sz="2800" dirty="0"/>
                <a:t>)</a:t>
              </a:r>
              <a:endParaRPr lang="ru-RU" sz="2800" dirty="0"/>
            </a:p>
          </p:txBody>
        </p:sp>
      </p:grpSp>
      <p:grpSp>
        <p:nvGrpSpPr>
          <p:cNvPr id="3" name="Группа 2">
            <a:extLst>
              <a:ext uri="{FF2B5EF4-FFF2-40B4-BE49-F238E27FC236}">
                <a16:creationId xmlns:a16="http://schemas.microsoft.com/office/drawing/2014/main" id="{02344D47-C102-494B-AC78-D7808C47A384}"/>
              </a:ext>
            </a:extLst>
          </p:cNvPr>
          <p:cNvGrpSpPr/>
          <p:nvPr/>
        </p:nvGrpSpPr>
        <p:grpSpPr>
          <a:xfrm>
            <a:off x="365289" y="865445"/>
            <a:ext cx="3535804" cy="5388081"/>
            <a:chOff x="8023518" y="906073"/>
            <a:chExt cx="3535804" cy="5565065"/>
          </a:xfrm>
        </p:grpSpPr>
        <p:sp>
          <p:nvSpPr>
            <p:cNvPr id="68" name="Прямоугольник 67">
              <a:extLst>
                <a:ext uri="{FF2B5EF4-FFF2-40B4-BE49-F238E27FC236}">
                  <a16:creationId xmlns:a16="http://schemas.microsoft.com/office/drawing/2014/main" id="{460416A9-345E-45D0-923B-B9446C1C6F2A}"/>
                </a:ext>
              </a:extLst>
            </p:cNvPr>
            <p:cNvSpPr/>
            <p:nvPr/>
          </p:nvSpPr>
          <p:spPr>
            <a:xfrm>
              <a:off x="8023518" y="906073"/>
              <a:ext cx="3535804" cy="55650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9" name="TextBox 68">
              <a:extLst>
                <a:ext uri="{FF2B5EF4-FFF2-40B4-BE49-F238E27FC236}">
                  <a16:creationId xmlns:a16="http://schemas.microsoft.com/office/drawing/2014/main" id="{3A127A91-3ADC-40FF-94EB-A1F41820393B}"/>
                </a:ext>
              </a:extLst>
            </p:cNvPr>
            <p:cNvSpPr txBox="1"/>
            <p:nvPr/>
          </p:nvSpPr>
          <p:spPr>
            <a:xfrm>
              <a:off x="8036497" y="1078258"/>
              <a:ext cx="3429210" cy="523220"/>
            </a:xfrm>
            <a:prstGeom prst="rect">
              <a:avLst/>
            </a:prstGeom>
            <a:noFill/>
          </p:spPr>
          <p:txBody>
            <a:bodyPr wrap="square" rtlCol="0">
              <a:spAutoFit/>
            </a:bodyPr>
            <a:lstStyle/>
            <a:p>
              <a:r>
                <a:rPr lang="en-US" sz="2800" dirty="0"/>
                <a:t>1)</a:t>
              </a:r>
              <a:endParaRPr lang="ru-RU" sz="2800" dirty="0"/>
            </a:p>
          </p:txBody>
        </p:sp>
        <p:sp>
          <p:nvSpPr>
            <p:cNvPr id="70" name="TextBox 69">
              <a:extLst>
                <a:ext uri="{FF2B5EF4-FFF2-40B4-BE49-F238E27FC236}">
                  <a16:creationId xmlns:a16="http://schemas.microsoft.com/office/drawing/2014/main" id="{122F8B69-96AF-4498-AD43-3A9EDEAAE419}"/>
                </a:ext>
              </a:extLst>
            </p:cNvPr>
            <p:cNvSpPr txBox="1"/>
            <p:nvPr/>
          </p:nvSpPr>
          <p:spPr>
            <a:xfrm>
              <a:off x="8065124" y="1783660"/>
              <a:ext cx="3173506" cy="400110"/>
            </a:xfrm>
            <a:prstGeom prst="rect">
              <a:avLst/>
            </a:prstGeom>
            <a:noFill/>
          </p:spPr>
          <p:txBody>
            <a:bodyPr wrap="square" rtlCol="0">
              <a:spAutoFit/>
            </a:bodyPr>
            <a:lstStyle/>
            <a:p>
              <a:r>
                <a:rPr lang="en-US" sz="2000" dirty="0"/>
                <a:t>Doing an experiment</a:t>
              </a:r>
              <a:endParaRPr lang="ru-RU" sz="2000" dirty="0"/>
            </a:p>
          </p:txBody>
        </p:sp>
        <p:grpSp>
          <p:nvGrpSpPr>
            <p:cNvPr id="71" name="Группа 70">
              <a:extLst>
                <a:ext uri="{FF2B5EF4-FFF2-40B4-BE49-F238E27FC236}">
                  <a16:creationId xmlns:a16="http://schemas.microsoft.com/office/drawing/2014/main" id="{546AFAFC-2408-406C-B94F-A413AB8C25E5}"/>
                </a:ext>
              </a:extLst>
            </p:cNvPr>
            <p:cNvGrpSpPr/>
            <p:nvPr/>
          </p:nvGrpSpPr>
          <p:grpSpPr>
            <a:xfrm>
              <a:off x="8133684" y="3470708"/>
              <a:ext cx="3275654" cy="2673807"/>
              <a:chOff x="2540292" y="922118"/>
              <a:chExt cx="6764538" cy="5521667"/>
            </a:xfrm>
          </p:grpSpPr>
          <p:sp>
            <p:nvSpPr>
              <p:cNvPr id="72" name="Прямоугольник 71">
                <a:extLst>
                  <a:ext uri="{FF2B5EF4-FFF2-40B4-BE49-F238E27FC236}">
                    <a16:creationId xmlns:a16="http://schemas.microsoft.com/office/drawing/2014/main" id="{08AF8072-0ECE-4CCD-A665-9047AE3B3F2F}"/>
                  </a:ext>
                </a:extLst>
              </p:cNvPr>
              <p:cNvSpPr/>
              <p:nvPr/>
            </p:nvSpPr>
            <p:spPr>
              <a:xfrm>
                <a:off x="5384760" y="2618192"/>
                <a:ext cx="2883007" cy="3200286"/>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3" name="Прямая соединительная линия 72">
                <a:extLst>
                  <a:ext uri="{FF2B5EF4-FFF2-40B4-BE49-F238E27FC236}">
                    <a16:creationId xmlns:a16="http://schemas.microsoft.com/office/drawing/2014/main" id="{25FAEACA-ADCC-49F8-96B7-7733CDD8EF17}"/>
                  </a:ext>
                </a:extLst>
              </p:cNvPr>
              <p:cNvCxnSpPr/>
              <p:nvPr/>
            </p:nvCxnSpPr>
            <p:spPr>
              <a:xfrm flipV="1">
                <a:off x="5141142" y="1541059"/>
                <a:ext cx="423703" cy="2576512"/>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74" name="Прямоугольник 73">
                <a:extLst>
                  <a:ext uri="{FF2B5EF4-FFF2-40B4-BE49-F238E27FC236}">
                    <a16:creationId xmlns:a16="http://schemas.microsoft.com/office/drawing/2014/main" id="{C4F02326-49CF-4A63-9B87-1C628DD82290}"/>
                  </a:ext>
                </a:extLst>
              </p:cNvPr>
              <p:cNvSpPr/>
              <p:nvPr/>
            </p:nvSpPr>
            <p:spPr>
              <a:xfrm flipV="1">
                <a:off x="4256307" y="1403548"/>
                <a:ext cx="4222675" cy="183492"/>
              </a:xfrm>
              <a:prstGeom prst="rect">
                <a:avLst/>
              </a:prstGeom>
              <a:solidFill>
                <a:srgbClr val="D1B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5" name="Прямоугольник 19">
                <a:extLst>
                  <a:ext uri="{FF2B5EF4-FFF2-40B4-BE49-F238E27FC236}">
                    <a16:creationId xmlns:a16="http://schemas.microsoft.com/office/drawing/2014/main" id="{C2303394-CD47-4FA2-BFB7-96AC12E02815}"/>
                  </a:ext>
                </a:extLst>
              </p:cNvPr>
              <p:cNvSpPr/>
              <p:nvPr/>
            </p:nvSpPr>
            <p:spPr>
              <a:xfrm flipV="1">
                <a:off x="7901465" y="1284836"/>
                <a:ext cx="661271" cy="413385"/>
              </a:xfrm>
              <a:custGeom>
                <a:avLst/>
                <a:gdLst>
                  <a:gd name="connsiteX0" fmla="*/ 0 w 623171"/>
                  <a:gd name="connsiteY0" fmla="*/ 0 h 408188"/>
                  <a:gd name="connsiteX1" fmla="*/ 623171 w 623171"/>
                  <a:gd name="connsiteY1" fmla="*/ 0 h 408188"/>
                  <a:gd name="connsiteX2" fmla="*/ 623171 w 623171"/>
                  <a:gd name="connsiteY2" fmla="*/ 408188 h 408188"/>
                  <a:gd name="connsiteX3" fmla="*/ 0 w 623171"/>
                  <a:gd name="connsiteY3" fmla="*/ 408188 h 408188"/>
                  <a:gd name="connsiteX4" fmla="*/ 0 w 623171"/>
                  <a:gd name="connsiteY4" fmla="*/ 0 h 408188"/>
                  <a:gd name="connsiteX0" fmla="*/ 0 w 623171"/>
                  <a:gd name="connsiteY0" fmla="*/ 0 h 410244"/>
                  <a:gd name="connsiteX1" fmla="*/ 623171 w 623171"/>
                  <a:gd name="connsiteY1" fmla="*/ 0 h 410244"/>
                  <a:gd name="connsiteX2" fmla="*/ 623171 w 623171"/>
                  <a:gd name="connsiteY2" fmla="*/ 408188 h 410244"/>
                  <a:gd name="connsiteX3" fmla="*/ 153741 w 623171"/>
                  <a:gd name="connsiteY3" fmla="*/ 410244 h 410244"/>
                  <a:gd name="connsiteX4" fmla="*/ 0 w 623171"/>
                  <a:gd name="connsiteY4" fmla="*/ 408188 h 410244"/>
                  <a:gd name="connsiteX5" fmla="*/ 0 w 623171"/>
                  <a:gd name="connsiteY5" fmla="*/ 0 h 410244"/>
                  <a:gd name="connsiteX0" fmla="*/ 0 w 623171"/>
                  <a:gd name="connsiteY0" fmla="*/ 3141 h 413385"/>
                  <a:gd name="connsiteX1" fmla="*/ 140406 w 623171"/>
                  <a:gd name="connsiteY1" fmla="*/ 0 h 413385"/>
                  <a:gd name="connsiteX2" fmla="*/ 623171 w 623171"/>
                  <a:gd name="connsiteY2" fmla="*/ 3141 h 413385"/>
                  <a:gd name="connsiteX3" fmla="*/ 623171 w 623171"/>
                  <a:gd name="connsiteY3" fmla="*/ 411329 h 413385"/>
                  <a:gd name="connsiteX4" fmla="*/ 153741 w 623171"/>
                  <a:gd name="connsiteY4" fmla="*/ 413385 h 413385"/>
                  <a:gd name="connsiteX5" fmla="*/ 0 w 623171"/>
                  <a:gd name="connsiteY5" fmla="*/ 411329 h 413385"/>
                  <a:gd name="connsiteX6" fmla="*/ 0 w 623171"/>
                  <a:gd name="connsiteY6" fmla="*/ 3141 h 413385"/>
                  <a:gd name="connsiteX0" fmla="*/ 0 w 623171"/>
                  <a:gd name="connsiteY0" fmla="*/ 3141 h 413385"/>
                  <a:gd name="connsiteX1" fmla="*/ 176601 w 623171"/>
                  <a:gd name="connsiteY1" fmla="*/ 0 h 413385"/>
                  <a:gd name="connsiteX2" fmla="*/ 623171 w 623171"/>
                  <a:gd name="connsiteY2" fmla="*/ 3141 h 413385"/>
                  <a:gd name="connsiteX3" fmla="*/ 623171 w 623171"/>
                  <a:gd name="connsiteY3" fmla="*/ 411329 h 413385"/>
                  <a:gd name="connsiteX4" fmla="*/ 153741 w 623171"/>
                  <a:gd name="connsiteY4" fmla="*/ 413385 h 413385"/>
                  <a:gd name="connsiteX5" fmla="*/ 0 w 623171"/>
                  <a:gd name="connsiteY5" fmla="*/ 411329 h 413385"/>
                  <a:gd name="connsiteX6" fmla="*/ 0 w 623171"/>
                  <a:gd name="connsiteY6" fmla="*/ 3141 h 413385"/>
                  <a:gd name="connsiteX0" fmla="*/ 36195 w 623171"/>
                  <a:gd name="connsiteY0" fmla="*/ 52671 h 413385"/>
                  <a:gd name="connsiteX1" fmla="*/ 176601 w 623171"/>
                  <a:gd name="connsiteY1" fmla="*/ 0 h 413385"/>
                  <a:gd name="connsiteX2" fmla="*/ 623171 w 623171"/>
                  <a:gd name="connsiteY2" fmla="*/ 3141 h 413385"/>
                  <a:gd name="connsiteX3" fmla="*/ 623171 w 623171"/>
                  <a:gd name="connsiteY3" fmla="*/ 411329 h 413385"/>
                  <a:gd name="connsiteX4" fmla="*/ 153741 w 623171"/>
                  <a:gd name="connsiteY4" fmla="*/ 413385 h 413385"/>
                  <a:gd name="connsiteX5" fmla="*/ 0 w 623171"/>
                  <a:gd name="connsiteY5" fmla="*/ 411329 h 413385"/>
                  <a:gd name="connsiteX6" fmla="*/ 36195 w 623171"/>
                  <a:gd name="connsiteY6" fmla="*/ 52671 h 413385"/>
                  <a:gd name="connsiteX0" fmla="*/ 7620 w 594596"/>
                  <a:gd name="connsiteY0" fmla="*/ 52671 h 413385"/>
                  <a:gd name="connsiteX1" fmla="*/ 148026 w 594596"/>
                  <a:gd name="connsiteY1" fmla="*/ 0 h 413385"/>
                  <a:gd name="connsiteX2" fmla="*/ 594596 w 594596"/>
                  <a:gd name="connsiteY2" fmla="*/ 3141 h 413385"/>
                  <a:gd name="connsiteX3" fmla="*/ 594596 w 594596"/>
                  <a:gd name="connsiteY3" fmla="*/ 411329 h 413385"/>
                  <a:gd name="connsiteX4" fmla="*/ 125166 w 594596"/>
                  <a:gd name="connsiteY4" fmla="*/ 413385 h 413385"/>
                  <a:gd name="connsiteX5" fmla="*/ 0 w 594596"/>
                  <a:gd name="connsiteY5" fmla="*/ 348464 h 413385"/>
                  <a:gd name="connsiteX6" fmla="*/ 7620 w 594596"/>
                  <a:gd name="connsiteY6" fmla="*/ 52671 h 413385"/>
                  <a:gd name="connsiteX0" fmla="*/ 74295 w 661271"/>
                  <a:gd name="connsiteY0" fmla="*/ 52671 h 413385"/>
                  <a:gd name="connsiteX1" fmla="*/ 214701 w 661271"/>
                  <a:gd name="connsiteY1" fmla="*/ 0 h 413385"/>
                  <a:gd name="connsiteX2" fmla="*/ 661271 w 661271"/>
                  <a:gd name="connsiteY2" fmla="*/ 3141 h 413385"/>
                  <a:gd name="connsiteX3" fmla="*/ 661271 w 661271"/>
                  <a:gd name="connsiteY3" fmla="*/ 411329 h 413385"/>
                  <a:gd name="connsiteX4" fmla="*/ 191841 w 661271"/>
                  <a:gd name="connsiteY4" fmla="*/ 413385 h 413385"/>
                  <a:gd name="connsiteX5" fmla="*/ 0 w 661271"/>
                  <a:gd name="connsiteY5" fmla="*/ 297029 h 413385"/>
                  <a:gd name="connsiteX6" fmla="*/ 74295 w 661271"/>
                  <a:gd name="connsiteY6" fmla="*/ 52671 h 413385"/>
                  <a:gd name="connsiteX0" fmla="*/ 11430 w 661271"/>
                  <a:gd name="connsiteY0" fmla="*/ 96486 h 413385"/>
                  <a:gd name="connsiteX1" fmla="*/ 214701 w 661271"/>
                  <a:gd name="connsiteY1" fmla="*/ 0 h 413385"/>
                  <a:gd name="connsiteX2" fmla="*/ 661271 w 661271"/>
                  <a:gd name="connsiteY2" fmla="*/ 3141 h 413385"/>
                  <a:gd name="connsiteX3" fmla="*/ 661271 w 661271"/>
                  <a:gd name="connsiteY3" fmla="*/ 411329 h 413385"/>
                  <a:gd name="connsiteX4" fmla="*/ 191841 w 661271"/>
                  <a:gd name="connsiteY4" fmla="*/ 413385 h 413385"/>
                  <a:gd name="connsiteX5" fmla="*/ 0 w 661271"/>
                  <a:gd name="connsiteY5" fmla="*/ 297029 h 413385"/>
                  <a:gd name="connsiteX6" fmla="*/ 11430 w 661271"/>
                  <a:gd name="connsiteY6" fmla="*/ 96486 h 413385"/>
                  <a:gd name="connsiteX0" fmla="*/ 5715 w 661271"/>
                  <a:gd name="connsiteY0" fmla="*/ 100296 h 413385"/>
                  <a:gd name="connsiteX1" fmla="*/ 214701 w 661271"/>
                  <a:gd name="connsiteY1" fmla="*/ 0 h 413385"/>
                  <a:gd name="connsiteX2" fmla="*/ 661271 w 661271"/>
                  <a:gd name="connsiteY2" fmla="*/ 3141 h 413385"/>
                  <a:gd name="connsiteX3" fmla="*/ 661271 w 661271"/>
                  <a:gd name="connsiteY3" fmla="*/ 411329 h 413385"/>
                  <a:gd name="connsiteX4" fmla="*/ 191841 w 661271"/>
                  <a:gd name="connsiteY4" fmla="*/ 413385 h 413385"/>
                  <a:gd name="connsiteX5" fmla="*/ 0 w 661271"/>
                  <a:gd name="connsiteY5" fmla="*/ 297029 h 413385"/>
                  <a:gd name="connsiteX6" fmla="*/ 5715 w 661271"/>
                  <a:gd name="connsiteY6" fmla="*/ 100296 h 4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271" h="413385">
                    <a:moveTo>
                      <a:pt x="5715" y="100296"/>
                    </a:moveTo>
                    <a:lnTo>
                      <a:pt x="214701" y="0"/>
                    </a:lnTo>
                    <a:lnTo>
                      <a:pt x="661271" y="3141"/>
                    </a:lnTo>
                    <a:lnTo>
                      <a:pt x="661271" y="411329"/>
                    </a:lnTo>
                    <a:lnTo>
                      <a:pt x="191841" y="413385"/>
                    </a:lnTo>
                    <a:lnTo>
                      <a:pt x="0" y="297029"/>
                    </a:lnTo>
                    <a:lnTo>
                      <a:pt x="5715" y="100296"/>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6" name="Прямоугольник 75">
                <a:extLst>
                  <a:ext uri="{FF2B5EF4-FFF2-40B4-BE49-F238E27FC236}">
                    <a16:creationId xmlns:a16="http://schemas.microsoft.com/office/drawing/2014/main" id="{4195F2C4-40D5-4418-A989-CB5AD83F3D63}"/>
                  </a:ext>
                </a:extLst>
              </p:cNvPr>
              <p:cNvSpPr/>
              <p:nvPr/>
            </p:nvSpPr>
            <p:spPr>
              <a:xfrm flipV="1">
                <a:off x="8363694" y="922118"/>
                <a:ext cx="282797" cy="4992722"/>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7" name="Прямоугольник 76">
                <a:extLst>
                  <a:ext uri="{FF2B5EF4-FFF2-40B4-BE49-F238E27FC236}">
                    <a16:creationId xmlns:a16="http://schemas.microsoft.com/office/drawing/2014/main" id="{5D04B680-6125-42D4-AD65-E7BC0680E6AA}"/>
                  </a:ext>
                </a:extLst>
              </p:cNvPr>
              <p:cNvSpPr/>
              <p:nvPr/>
            </p:nvSpPr>
            <p:spPr>
              <a:xfrm flipV="1">
                <a:off x="7798506" y="5818478"/>
                <a:ext cx="1506324" cy="408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8" name="Прямоугольник 77">
                <a:extLst>
                  <a:ext uri="{FF2B5EF4-FFF2-40B4-BE49-F238E27FC236}">
                    <a16:creationId xmlns:a16="http://schemas.microsoft.com/office/drawing/2014/main" id="{F820C144-B70C-4020-9648-E8F03D5FF968}"/>
                  </a:ext>
                </a:extLst>
              </p:cNvPr>
              <p:cNvSpPr/>
              <p:nvPr/>
            </p:nvSpPr>
            <p:spPr>
              <a:xfrm>
                <a:off x="2540292" y="2566800"/>
                <a:ext cx="2883007" cy="3200286"/>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Овал 78">
                <a:extLst>
                  <a:ext uri="{FF2B5EF4-FFF2-40B4-BE49-F238E27FC236}">
                    <a16:creationId xmlns:a16="http://schemas.microsoft.com/office/drawing/2014/main" id="{A960C18B-A882-4473-ABAD-2DA66648A9EA}"/>
                  </a:ext>
                </a:extLst>
              </p:cNvPr>
              <p:cNvSpPr/>
              <p:nvPr/>
            </p:nvSpPr>
            <p:spPr>
              <a:xfrm>
                <a:off x="4965755" y="3949405"/>
                <a:ext cx="346841" cy="34684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00B050"/>
                  </a:solidFill>
                </a:endParaRPr>
              </a:p>
            </p:txBody>
          </p:sp>
          <p:sp>
            <p:nvSpPr>
              <p:cNvPr id="80" name="Овал 79">
                <a:extLst>
                  <a:ext uri="{FF2B5EF4-FFF2-40B4-BE49-F238E27FC236}">
                    <a16:creationId xmlns:a16="http://schemas.microsoft.com/office/drawing/2014/main" id="{47DAA3A0-D771-412A-8FAC-79A563212F64}"/>
                  </a:ext>
                </a:extLst>
              </p:cNvPr>
              <p:cNvSpPr/>
              <p:nvPr/>
            </p:nvSpPr>
            <p:spPr>
              <a:xfrm>
                <a:off x="5141143" y="4019355"/>
                <a:ext cx="110202" cy="9821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00B050"/>
                  </a:solidFill>
                </a:endParaRPr>
              </a:p>
            </p:txBody>
          </p:sp>
          <p:sp>
            <p:nvSpPr>
              <p:cNvPr id="81" name="Прямоугольник 80">
                <a:extLst>
                  <a:ext uri="{FF2B5EF4-FFF2-40B4-BE49-F238E27FC236}">
                    <a16:creationId xmlns:a16="http://schemas.microsoft.com/office/drawing/2014/main" id="{3945EA37-FCDC-4B03-A5E2-B017FD60C160}"/>
                  </a:ext>
                </a:extLst>
              </p:cNvPr>
              <p:cNvSpPr/>
              <p:nvPr/>
            </p:nvSpPr>
            <p:spPr>
              <a:xfrm>
                <a:off x="6851285" y="4990364"/>
                <a:ext cx="1249870" cy="11664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a:p>
            </p:txBody>
          </p:sp>
          <p:cxnSp>
            <p:nvCxnSpPr>
              <p:cNvPr id="82" name="Соединитель: изогнутый 81">
                <a:extLst>
                  <a:ext uri="{FF2B5EF4-FFF2-40B4-BE49-F238E27FC236}">
                    <a16:creationId xmlns:a16="http://schemas.microsoft.com/office/drawing/2014/main" id="{FE37FB87-6E00-4506-B5A7-1179EC4E087A}"/>
                  </a:ext>
                </a:extLst>
              </p:cNvPr>
              <p:cNvCxnSpPr/>
              <p:nvPr/>
            </p:nvCxnSpPr>
            <p:spPr>
              <a:xfrm>
                <a:off x="6915424" y="3865780"/>
                <a:ext cx="15584" cy="12700"/>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83" name="Соединитель: изогнутый 82">
                <a:extLst>
                  <a:ext uri="{FF2B5EF4-FFF2-40B4-BE49-F238E27FC236}">
                    <a16:creationId xmlns:a16="http://schemas.microsoft.com/office/drawing/2014/main" id="{9824F785-3FEF-41C7-B0EA-7F3FA04E9199}"/>
                  </a:ext>
                </a:extLst>
              </p:cNvPr>
              <p:cNvCxnSpPr>
                <a:cxnSpLocks/>
              </p:cNvCxnSpPr>
              <p:nvPr/>
            </p:nvCxnSpPr>
            <p:spPr>
              <a:xfrm rot="16200000" flipH="1">
                <a:off x="6190150" y="4946880"/>
                <a:ext cx="1164758" cy="700100"/>
              </a:xfrm>
              <a:prstGeom prst="curved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4" name="Полилиния: фигура 83">
                <a:extLst>
                  <a:ext uri="{FF2B5EF4-FFF2-40B4-BE49-F238E27FC236}">
                    <a16:creationId xmlns:a16="http://schemas.microsoft.com/office/drawing/2014/main" id="{C23BA898-44D5-4E06-B59D-FB436E394DB6}"/>
                  </a:ext>
                </a:extLst>
              </p:cNvPr>
              <p:cNvSpPr/>
              <p:nvPr/>
            </p:nvSpPr>
            <p:spPr>
              <a:xfrm>
                <a:off x="3662649" y="5463992"/>
                <a:ext cx="4003309" cy="979793"/>
              </a:xfrm>
              <a:custGeom>
                <a:avLst/>
                <a:gdLst>
                  <a:gd name="connsiteX0" fmla="*/ 159399 w 4767329"/>
                  <a:gd name="connsiteY0" fmla="*/ 0 h 979793"/>
                  <a:gd name="connsiteX1" fmla="*/ 372 w 4767329"/>
                  <a:gd name="connsiteY1" fmla="*/ 365760 h 979793"/>
                  <a:gd name="connsiteX2" fmla="*/ 199155 w 4767329"/>
                  <a:gd name="connsiteY2" fmla="*/ 906449 h 979793"/>
                  <a:gd name="connsiteX3" fmla="*/ 851162 w 4767329"/>
                  <a:gd name="connsiteY3" fmla="*/ 930302 h 979793"/>
                  <a:gd name="connsiteX4" fmla="*/ 1614487 w 4767329"/>
                  <a:gd name="connsiteY4" fmla="*/ 492981 h 979793"/>
                  <a:gd name="connsiteX5" fmla="*/ 2854891 w 4767329"/>
                  <a:gd name="connsiteY5" fmla="*/ 795130 h 979793"/>
                  <a:gd name="connsiteX6" fmla="*/ 3387628 w 4767329"/>
                  <a:gd name="connsiteY6" fmla="*/ 636104 h 979793"/>
                  <a:gd name="connsiteX7" fmla="*/ 4469005 w 4767329"/>
                  <a:gd name="connsiteY7" fmla="*/ 834887 h 979793"/>
                  <a:gd name="connsiteX8" fmla="*/ 4747301 w 4767329"/>
                  <a:gd name="connsiteY8" fmla="*/ 429370 h 979793"/>
                  <a:gd name="connsiteX9" fmla="*/ 4723447 w 4767329"/>
                  <a:gd name="connsiteY9" fmla="*/ 437322 h 97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7329" h="979793">
                    <a:moveTo>
                      <a:pt x="159399" y="0"/>
                    </a:moveTo>
                    <a:cubicBezTo>
                      <a:pt x="76572" y="107342"/>
                      <a:pt x="-6254" y="214685"/>
                      <a:pt x="372" y="365760"/>
                    </a:cubicBezTo>
                    <a:cubicBezTo>
                      <a:pt x="6998" y="516835"/>
                      <a:pt x="57357" y="812359"/>
                      <a:pt x="199155" y="906449"/>
                    </a:cubicBezTo>
                    <a:cubicBezTo>
                      <a:pt x="340953" y="1000539"/>
                      <a:pt x="615273" y="999213"/>
                      <a:pt x="851162" y="930302"/>
                    </a:cubicBezTo>
                    <a:cubicBezTo>
                      <a:pt x="1087051" y="861391"/>
                      <a:pt x="1280532" y="515510"/>
                      <a:pt x="1614487" y="492981"/>
                    </a:cubicBezTo>
                    <a:cubicBezTo>
                      <a:pt x="1948442" y="470452"/>
                      <a:pt x="2559368" y="771276"/>
                      <a:pt x="2854891" y="795130"/>
                    </a:cubicBezTo>
                    <a:cubicBezTo>
                      <a:pt x="3150414" y="818984"/>
                      <a:pt x="3118609" y="629478"/>
                      <a:pt x="3387628" y="636104"/>
                    </a:cubicBezTo>
                    <a:cubicBezTo>
                      <a:pt x="3656647" y="642730"/>
                      <a:pt x="4242393" y="869343"/>
                      <a:pt x="4469005" y="834887"/>
                    </a:cubicBezTo>
                    <a:cubicBezTo>
                      <a:pt x="4695617" y="800431"/>
                      <a:pt x="4747301" y="429370"/>
                      <a:pt x="4747301" y="429370"/>
                    </a:cubicBezTo>
                    <a:cubicBezTo>
                      <a:pt x="4789708" y="363109"/>
                      <a:pt x="4756577" y="400215"/>
                      <a:pt x="4723447" y="437322"/>
                    </a:cubicBezTo>
                  </a:path>
                </a:pathLst>
              </a:cu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5" name="Прямоугольник 84">
                <a:extLst>
                  <a:ext uri="{FF2B5EF4-FFF2-40B4-BE49-F238E27FC236}">
                    <a16:creationId xmlns:a16="http://schemas.microsoft.com/office/drawing/2014/main" id="{203E8EAA-A672-4A47-B991-62DABF4AB949}"/>
                  </a:ext>
                </a:extLst>
              </p:cNvPr>
              <p:cNvSpPr/>
              <p:nvPr/>
            </p:nvSpPr>
            <p:spPr>
              <a:xfrm>
                <a:off x="7221887" y="5139041"/>
                <a:ext cx="576619" cy="17627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ru-RU"/>
              </a:p>
            </p:txBody>
          </p:sp>
          <p:sp>
            <p:nvSpPr>
              <p:cNvPr id="86" name="Прямоугольник 85">
                <a:extLst>
                  <a:ext uri="{FF2B5EF4-FFF2-40B4-BE49-F238E27FC236}">
                    <a16:creationId xmlns:a16="http://schemas.microsoft.com/office/drawing/2014/main" id="{DABC930D-80AE-451F-B06A-30A26AA25C7F}"/>
                  </a:ext>
                </a:extLst>
              </p:cNvPr>
              <p:cNvSpPr/>
              <p:nvPr/>
            </p:nvSpPr>
            <p:spPr>
              <a:xfrm flipV="1">
                <a:off x="7754297" y="1434622"/>
                <a:ext cx="609397" cy="121344"/>
              </a:xfrm>
              <a:prstGeom prst="rect">
                <a:avLst/>
              </a:prstGeom>
              <a:solidFill>
                <a:srgbClr val="D1B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spTree>
    <p:extLst>
      <p:ext uri="{BB962C8B-B14F-4D97-AF65-F5344CB8AC3E}">
        <p14:creationId xmlns:p14="http://schemas.microsoft.com/office/powerpoint/2010/main" val="389891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00B0F0">
            <a:alpha val="34000"/>
          </a:srgbClr>
        </a:solidFill>
        <a:effectLst/>
      </p:bgPr>
    </p:bg>
    <p:spTree>
      <p:nvGrpSpPr>
        <p:cNvPr id="1" name=""/>
        <p:cNvGrpSpPr/>
        <p:nvPr/>
      </p:nvGrpSpPr>
      <p:grpSpPr>
        <a:xfrm>
          <a:off x="0" y="0"/>
          <a:ext cx="0" cy="0"/>
          <a:chOff x="0" y="0"/>
          <a:chExt cx="0" cy="0"/>
        </a:xfrm>
      </p:grpSpPr>
      <p:sp>
        <p:nvSpPr>
          <p:cNvPr id="7" name="Текст 6">
            <a:extLst>
              <a:ext uri="{FF2B5EF4-FFF2-40B4-BE49-F238E27FC236}">
                <a16:creationId xmlns:a16="http://schemas.microsoft.com/office/drawing/2014/main" id="{946707BC-70F5-4E0B-AC9D-6AFE1AA9EE9E}"/>
              </a:ext>
            </a:extLst>
          </p:cNvPr>
          <p:cNvSpPr>
            <a:spLocks noGrp="1"/>
          </p:cNvSpPr>
          <p:nvPr>
            <p:ph type="body" sz="quarter" idx="11"/>
          </p:nvPr>
        </p:nvSpPr>
        <p:spPr>
          <a:xfrm>
            <a:off x="515178" y="-12803"/>
            <a:ext cx="11161643" cy="519545"/>
          </a:xfrm>
        </p:spPr>
        <p:txBody>
          <a:bodyPr>
            <a:normAutofit fontScale="92500" lnSpcReduction="10000"/>
          </a:bodyPr>
          <a:lstStyle/>
          <a:p>
            <a:r>
              <a:rPr lang="en-US" sz="3600" dirty="0"/>
              <a:t>Calculating charge</a:t>
            </a:r>
            <a:endParaRPr lang="ru-RU" sz="3600" dirty="0"/>
          </a:p>
        </p:txBody>
      </p:sp>
      <p:sp>
        <p:nvSpPr>
          <p:cNvPr id="5" name="Номер слайда 4">
            <a:extLst>
              <a:ext uri="{FF2B5EF4-FFF2-40B4-BE49-F238E27FC236}">
                <a16:creationId xmlns:a16="http://schemas.microsoft.com/office/drawing/2014/main" id="{CC9AE7A9-C30F-4D8A-BFBD-A67AA574F9BF}"/>
              </a:ext>
            </a:extLst>
          </p:cNvPr>
          <p:cNvSpPr>
            <a:spLocks noGrp="1"/>
          </p:cNvSpPr>
          <p:nvPr>
            <p:ph type="sldNum" sz="quarter" idx="13"/>
          </p:nvPr>
        </p:nvSpPr>
        <p:spPr>
          <a:xfrm>
            <a:off x="11152414" y="6267451"/>
            <a:ext cx="838199" cy="516618"/>
          </a:xfrm>
        </p:spPr>
        <p:txBody>
          <a:bodyPr/>
          <a:lstStyle/>
          <a:p>
            <a:fld id="{3FA27E8C-1FE8-9843-A47B-9490F8A0C55F}" type="slidenum">
              <a:rPr lang="ru-RU" smtClean="0"/>
              <a:t>20</a:t>
            </a:fld>
            <a:endParaRPr lang="ru-RU"/>
          </a:p>
        </p:txBody>
      </p:sp>
      <p:pic>
        <p:nvPicPr>
          <p:cNvPr id="13" name="Рисунок 12">
            <a:extLst>
              <a:ext uri="{FF2B5EF4-FFF2-40B4-BE49-F238E27FC236}">
                <a16:creationId xmlns:a16="http://schemas.microsoft.com/office/drawing/2014/main" id="{6DCB2DEA-529B-4968-B814-ADDF54A3F630}"/>
              </a:ext>
            </a:extLst>
          </p:cNvPr>
          <p:cNvPicPr>
            <a:picLocks noChangeAspect="1"/>
          </p:cNvPicPr>
          <p:nvPr/>
        </p:nvPicPr>
        <p:blipFill>
          <a:blip r:embed="rId2">
            <a:extLst>
              <a:ext uri="{BEBA8EAE-BF5A-486C-A8C5-ECC9F3942E4B}">
                <a14:imgProps xmlns:a14="http://schemas.microsoft.com/office/drawing/2010/main">
                  <a14:imgLayer r:embed="rId3">
                    <a14:imgEffect>
                      <a14:artisticPastelsSmooth/>
                    </a14:imgEffect>
                    <a14:imgEffect>
                      <a14:saturation sat="66000"/>
                    </a14:imgEffect>
                  </a14:imgLayer>
                </a14:imgProps>
              </a:ext>
            </a:extLst>
          </a:blip>
          <a:stretch>
            <a:fillRect/>
          </a:stretch>
        </p:blipFill>
        <p:spPr>
          <a:xfrm rot="16200000">
            <a:off x="384088" y="1297461"/>
            <a:ext cx="3171781" cy="3239792"/>
          </a:xfrm>
          <a:prstGeom prst="rect">
            <a:avLst/>
          </a:prstGeom>
          <a:ln>
            <a:noFill/>
          </a:ln>
          <a:effectLst>
            <a:outerShdw blurRad="190500" algn="tl" rotWithShape="0">
              <a:srgbClr val="000000">
                <a:alpha val="70000"/>
              </a:srgbClr>
            </a:outerShdw>
          </a:effectLst>
        </p:spPr>
      </p:pic>
      <p:sp>
        <p:nvSpPr>
          <p:cNvPr id="14" name="Номер слайда 1">
            <a:extLst>
              <a:ext uri="{FF2B5EF4-FFF2-40B4-BE49-F238E27FC236}">
                <a16:creationId xmlns:a16="http://schemas.microsoft.com/office/drawing/2014/main" id="{132CF48A-0180-4C2A-B62D-D7ABD420FEB7}"/>
              </a:ext>
            </a:extLst>
          </p:cNvPr>
          <p:cNvSpPr txBox="1">
            <a:spLocks/>
          </p:cNvSpPr>
          <p:nvPr/>
        </p:nvSpPr>
        <p:spPr>
          <a:xfrm>
            <a:off x="11152414" y="6267451"/>
            <a:ext cx="838199" cy="516618"/>
          </a:xfrm>
          <a:prstGeom prst="rect">
            <a:avLst/>
          </a:prstGeom>
        </p:spPr>
        <p:txBody>
          <a:bodyPr vert="horz" lIns="91440" tIns="45720" rIns="91440" bIns="45720" rtlCol="0" anchor="ctr"/>
          <a:lstStyle>
            <a:defPPr>
              <a:defRPr lang="ru-RU"/>
            </a:defPPr>
            <a:lvl1pPr marL="0" algn="r" defTabSz="914400" rtl="0" eaLnBrk="1" latinLnBrk="0" hangingPunct="1">
              <a:defRPr sz="2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551FB45-4074-413D-AD14-1F1EAAB01FEA}" type="slidenum">
              <a:rPr lang="ru-RU" smtClean="0"/>
              <a:pPr/>
              <a:t>20</a:t>
            </a:fld>
            <a:endParaRPr lang="ru-RU"/>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74FE663-9577-4A4F-A7F0-46735284CE22}"/>
                  </a:ext>
                </a:extLst>
              </p:cNvPr>
              <p:cNvSpPr txBox="1"/>
              <p:nvPr/>
            </p:nvSpPr>
            <p:spPr>
              <a:xfrm>
                <a:off x="93467" y="5222089"/>
                <a:ext cx="12098533" cy="1182311"/>
              </a:xfrm>
              <a:prstGeom prst="rect">
                <a:avLst/>
              </a:prstGeom>
              <a:solidFill>
                <a:srgbClr val="FC6256"/>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200" b="0" i="0" smtClean="0">
                          <a:latin typeface="Cambria Math" panose="02040503050406030204" pitchFamily="18" charset="0"/>
                        </a:rPr>
                        <m:t>Q</m:t>
                      </m:r>
                      <m:r>
                        <a:rPr lang="ru-RU" sz="2200" b="0" i="0" smtClean="0">
                          <a:latin typeface="Cambria Math" panose="02040503050406030204" pitchFamily="18" charset="0"/>
                        </a:rPr>
                        <m:t>=</m:t>
                      </m:r>
                      <m:nary>
                        <m:naryPr>
                          <m:limLoc m:val="undOvr"/>
                          <m:subHide m:val="on"/>
                          <m:supHide m:val="on"/>
                          <m:ctrlPr>
                            <a:rPr lang="ru-RU" sz="2200" b="0" i="1" smtClean="0">
                              <a:latin typeface="Cambria Math" panose="02040503050406030204" pitchFamily="18" charset="0"/>
                            </a:rPr>
                          </m:ctrlPr>
                        </m:naryPr>
                        <m:sub/>
                        <m:sup/>
                        <m:e>
                          <m:r>
                            <a:rPr lang="ru-RU" sz="2200" b="0" i="1" smtClean="0">
                              <a:latin typeface="Cambria Math" panose="02040503050406030204" pitchFamily="18" charset="0"/>
                              <a:ea typeface="Cambria Math" panose="02040503050406030204" pitchFamily="18" charset="0"/>
                            </a:rPr>
                            <m:t>𝜌</m:t>
                          </m:r>
                          <m:r>
                            <a:rPr lang="en-US" sz="2200" b="0" i="1" smtClean="0">
                              <a:latin typeface="Cambria Math" panose="02040503050406030204" pitchFamily="18" charset="0"/>
                              <a:ea typeface="Cambria Math" panose="02040503050406030204" pitchFamily="18" charset="0"/>
                            </a:rPr>
                            <m:t>𝑑𝑉</m:t>
                          </m:r>
                        </m:e>
                      </m:nary>
                      <m:r>
                        <a:rPr lang="en-US" sz="2200" b="0" i="0" smtClean="0">
                          <a:latin typeface="Cambria Math" panose="02040503050406030204" pitchFamily="18" charset="0"/>
                        </a:rPr>
                        <m:t>=−2</m:t>
                      </m:r>
                      <m:r>
                        <m:rPr>
                          <m:sty m:val="p"/>
                        </m:rPr>
                        <a:rPr lang="el-GR" sz="2200" b="0" i="1" smtClean="0">
                          <a:latin typeface="Cambria Math" panose="02040503050406030204" pitchFamily="18" charset="0"/>
                          <a:ea typeface="Cambria Math" panose="02040503050406030204" pitchFamily="18" charset="0"/>
                        </a:rPr>
                        <m:t>π</m:t>
                      </m:r>
                      <m:r>
                        <a:rPr lang="el-GR" sz="2200" b="0" i="1" smtClean="0">
                          <a:latin typeface="Cambria Math" panose="02040503050406030204" pitchFamily="18" charset="0"/>
                          <a:ea typeface="Cambria Math" panose="02040503050406030204" pitchFamily="18" charset="0"/>
                        </a:rPr>
                        <m:t>𝜀</m:t>
                      </m:r>
                      <m:r>
                        <a:rPr lang="en-US" sz="2200" b="0" i="1" baseline="-25000" smtClean="0">
                          <a:latin typeface="Cambria Math" panose="02040503050406030204" pitchFamily="18" charset="0"/>
                          <a:ea typeface="Cambria Math" panose="02040503050406030204" pitchFamily="18" charset="0"/>
                        </a:rPr>
                        <m:t>0</m:t>
                      </m:r>
                      <m:d>
                        <m:dPr>
                          <m:ctrlPr>
                            <a:rPr lang="el-GR" sz="2200" b="0" i="1" smtClean="0">
                              <a:latin typeface="Cambria Math" panose="02040503050406030204" pitchFamily="18" charset="0"/>
                              <a:ea typeface="Cambria Math" panose="02040503050406030204" pitchFamily="18" charset="0"/>
                            </a:rPr>
                          </m:ctrlPr>
                        </m:dPr>
                        <m:e>
                          <m:nary>
                            <m:naryPr>
                              <m:chr m:val="∑"/>
                              <m:ctrlPr>
                                <a:rPr lang="el-GR" sz="2200" b="0" i="1" smtClean="0">
                                  <a:latin typeface="Cambria Math" panose="02040503050406030204" pitchFamily="18" charset="0"/>
                                  <a:ea typeface="Cambria Math" panose="02040503050406030204" pitchFamily="18" charset="0"/>
                                </a:rPr>
                              </m:ctrlPr>
                            </m:naryPr>
                            <m:sub>
                              <m:r>
                                <a:rPr lang="en-US" sz="2200" b="0" i="1" smtClean="0">
                                  <a:latin typeface="Cambria Math" panose="02040503050406030204" pitchFamily="18" charset="0"/>
                                  <a:ea typeface="Cambria Math" panose="02040503050406030204" pitchFamily="18" charset="0"/>
                                </a:rPr>
                                <m:t>𝑥</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𝑟</m:t>
                              </m:r>
                            </m:sub>
                            <m:sup>
                              <m:r>
                                <a:rPr lang="en-US" sz="2200" b="0" i="1" smtClean="0">
                                  <a:latin typeface="Cambria Math" panose="02040503050406030204" pitchFamily="18" charset="0"/>
                                  <a:ea typeface="Cambria Math" panose="02040503050406030204" pitchFamily="18" charset="0"/>
                                </a:rPr>
                                <m:t>𝑟</m:t>
                              </m:r>
                            </m:sup>
                            <m:e>
                              <m:nary>
                                <m:naryPr>
                                  <m:chr m:val="∑"/>
                                  <m:ctrlPr>
                                    <a:rPr lang="el-GR" sz="2200" b="0" i="1" smtClean="0">
                                      <a:latin typeface="Cambria Math" panose="02040503050406030204" pitchFamily="18" charset="0"/>
                                      <a:ea typeface="Cambria Math" panose="02040503050406030204" pitchFamily="18" charset="0"/>
                                    </a:rPr>
                                  </m:ctrlPr>
                                </m:naryPr>
                                <m:sub>
                                  <m:r>
                                    <a:rPr lang="en-US" sz="2200" b="0" i="1" smtClean="0">
                                      <a:latin typeface="Cambria Math" panose="02040503050406030204" pitchFamily="18" charset="0"/>
                                      <a:ea typeface="Cambria Math" panose="02040503050406030204" pitchFamily="18" charset="0"/>
                                    </a:rPr>
                                    <m:t>𝑦</m:t>
                                  </m:r>
                                  <m:r>
                                    <a:rPr lang="en-US" sz="2200" b="0" i="1" smtClean="0">
                                      <a:latin typeface="Cambria Math" panose="02040503050406030204" pitchFamily="18" charset="0"/>
                                      <a:ea typeface="Cambria Math" panose="02040503050406030204" pitchFamily="18" charset="0"/>
                                    </a:rPr>
                                    <m:t>=0</m:t>
                                  </m:r>
                                </m:sub>
                                <m:sup>
                                  <m:r>
                                    <a:rPr lang="en-US" sz="2200" b="0" i="1" smtClean="0">
                                      <a:latin typeface="Cambria Math" panose="02040503050406030204" pitchFamily="18" charset="0"/>
                                      <a:ea typeface="Cambria Math" panose="02040503050406030204" pitchFamily="18" charset="0"/>
                                    </a:rPr>
                                    <m:t>𝑟</m:t>
                                  </m:r>
                                </m:sup>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𝑥</m:t>
                                  </m:r>
                                  <m:r>
                                    <a:rPr lang="en-US" sz="2200" i="1">
                                      <a:latin typeface="Cambria Math" panose="02040503050406030204" pitchFamily="18" charset="0"/>
                                      <a:ea typeface="Cambria Math" panose="02040503050406030204" pitchFamily="18" charset="0"/>
                                    </a:rPr>
                                    <m:t>∙(</m:t>
                                  </m:r>
                                  <m:r>
                                    <a:rPr lang="en-US" sz="2200" b="1" i="1">
                                      <a:latin typeface="Cambria Math" panose="02040503050406030204" pitchFamily="18" charset="0"/>
                                      <a:ea typeface="Cambria Math" panose="02040503050406030204" pitchFamily="18" charset="0"/>
                                    </a:rPr>
                                    <m:t>𝝋</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𝑦</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𝑦</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𝑥</m:t>
                                      </m:r>
                                    </m:e>
                                  </m:d>
                                  <m:r>
                                    <a:rPr lang="en-US" sz="2200" i="1">
                                      <a:latin typeface="Cambria Math" panose="02040503050406030204" pitchFamily="18" charset="0"/>
                                      <a:ea typeface="Cambria Math" panose="02040503050406030204" pitchFamily="18" charset="0"/>
                                    </a:rPr>
                                    <m:t>−</m:t>
                                  </m:r>
                                  <m:r>
                                    <a:rPr lang="en-US" sz="2200" b="1" i="1">
                                      <a:latin typeface="Cambria Math" panose="02040503050406030204" pitchFamily="18" charset="0"/>
                                      <a:ea typeface="Cambria Math" panose="02040503050406030204" pitchFamily="18" charset="0"/>
                                    </a:rPr>
                                    <m:t>𝝋</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𝑦</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𝑥</m:t>
                                      </m:r>
                                    </m:e>
                                  </m:d>
                                  <m:r>
                                    <a:rPr lang="en-US" sz="2200" i="1">
                                      <a:latin typeface="Cambria Math" panose="02040503050406030204" pitchFamily="18" charset="0"/>
                                      <a:ea typeface="Cambria Math" panose="02040503050406030204" pitchFamily="18" charset="0"/>
                                    </a:rPr>
                                    <m:t>)−4</m:t>
                                  </m:r>
                                  <m:r>
                                    <a:rPr lang="en-US" sz="2200" b="0" i="1" smtClean="0">
                                      <a:latin typeface="Cambria Math" panose="02040503050406030204" pitchFamily="18" charset="0"/>
                                      <a:ea typeface="Cambria Math" panose="02040503050406030204" pitchFamily="18" charset="0"/>
                                    </a:rPr>
                                    <m:t>𝑦</m:t>
                                  </m:r>
                                  <m:r>
                                    <a:rPr lang="en-US" sz="2200" b="0" i="1" smtClean="0">
                                      <a:latin typeface="Cambria Math" panose="02040503050406030204" pitchFamily="18" charset="0"/>
                                      <a:ea typeface="Cambria Math" panose="02040503050406030204" pitchFamily="18" charset="0"/>
                                    </a:rPr>
                                    <m:t>∙</m:t>
                                  </m:r>
                                  <m:r>
                                    <a:rPr lang="en-US" sz="2200" b="1" i="1">
                                      <a:latin typeface="Cambria Math" panose="02040503050406030204" pitchFamily="18" charset="0"/>
                                      <a:ea typeface="Cambria Math" panose="02040503050406030204" pitchFamily="18" charset="0"/>
                                    </a:rPr>
                                    <m:t>𝝋</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𝑦</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𝑥</m:t>
                                  </m:r>
                                  <m:r>
                                    <a:rPr lang="en-US" sz="2200" i="1">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𝑦</m:t>
                                  </m:r>
                                  <m:nary>
                                    <m:naryPr>
                                      <m:chr m:val="∑"/>
                                      <m:ctrlPr>
                                        <a:rPr lang="en-US" sz="2200" b="0" i="1" smtClean="0">
                                          <a:latin typeface="Cambria Math" panose="02040503050406030204" pitchFamily="18" charset="0"/>
                                          <a:ea typeface="Cambria Math" panose="02040503050406030204" pitchFamily="18" charset="0"/>
                                        </a:rPr>
                                      </m:ctrlPr>
                                    </m:naryPr>
                                    <m:sub>
                                      <m:r>
                                        <m:rPr>
                                          <m:brk m:alnAt="23"/>
                                        </m:rPr>
                                        <a:rPr lang="en-US" sz="2200" b="0" i="1" smtClean="0">
                                          <a:latin typeface="Cambria Math" panose="02040503050406030204" pitchFamily="18" charset="0"/>
                                          <a:ea typeface="Cambria Math" panose="02040503050406030204" pitchFamily="18" charset="0"/>
                                        </a:rPr>
                                        <m:t>𝑖</m:t>
                                      </m:r>
                                    </m:sub>
                                    <m:sup>
                                      <m:r>
                                        <a:rPr lang="en-US" sz="2200" b="0" i="1" smtClean="0">
                                          <a:latin typeface="Cambria Math" panose="02040503050406030204" pitchFamily="18" charset="0"/>
                                          <a:ea typeface="Cambria Math" panose="02040503050406030204" pitchFamily="18" charset="0"/>
                                        </a:rPr>
                                        <m:t>𝑛𝑒𝑖𝑔h𝑏𝑜𝑢𝑟</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𝑐𝑒𝑙𝑙𝑠</m:t>
                                      </m:r>
                                    </m:sup>
                                    <m:e>
                                      <m:r>
                                        <a:rPr lang="el-GR" sz="2200" b="1" i="1">
                                          <a:latin typeface="Cambria Math" panose="02040503050406030204" pitchFamily="18" charset="0"/>
                                          <a:ea typeface="Cambria Math" panose="02040503050406030204" pitchFamily="18" charset="0"/>
                                        </a:rPr>
                                        <m:t>𝝋</m:t>
                                      </m:r>
                                      <m:r>
                                        <a:rPr lang="en-US" sz="2200" i="1" baseline="-25000">
                                          <a:latin typeface="Cambria Math" panose="02040503050406030204" pitchFamily="18" charset="0"/>
                                          <a:ea typeface="Cambria Math" panose="02040503050406030204" pitchFamily="18" charset="0"/>
                                        </a:rPr>
                                        <m:t>𝑖</m:t>
                                      </m:r>
                                    </m:e>
                                  </m:nary>
                                </m:e>
                              </m:nary>
                            </m:e>
                          </m:nary>
                        </m:e>
                      </m:d>
                    </m:oMath>
                  </m:oMathPara>
                </a14:m>
                <a:endParaRPr lang="en-US" sz="2200" b="0" i="1" baseline="-25000" dirty="0">
                  <a:latin typeface="Cambria Math" panose="02040503050406030204" pitchFamily="18" charset="0"/>
                  <a:ea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274FE663-9577-4A4F-A7F0-46735284CE22}"/>
                  </a:ext>
                </a:extLst>
              </p:cNvPr>
              <p:cNvSpPr txBox="1">
                <a:spLocks noRot="1" noChangeAspect="1" noMove="1" noResize="1" noEditPoints="1" noAdjustHandles="1" noChangeArrowheads="1" noChangeShapeType="1" noTextEdit="1"/>
              </p:cNvSpPr>
              <p:nvPr/>
            </p:nvSpPr>
            <p:spPr>
              <a:xfrm>
                <a:off x="93467" y="5222089"/>
                <a:ext cx="12098533" cy="1182311"/>
              </a:xfrm>
              <a:prstGeom prst="rect">
                <a:avLst/>
              </a:prstGeom>
              <a:blipFill>
                <a:blip r:embed="rId4"/>
                <a:stretch>
                  <a:fillRect/>
                </a:stretch>
              </a:blipFill>
            </p:spPr>
            <p:txBody>
              <a:bodyPr/>
              <a:lstStyle/>
              <a:p>
                <a:r>
                  <a:rPr lang="ru-RU">
                    <a:noFill/>
                  </a:rPr>
                  <a:t> </a:t>
                </a:r>
              </a:p>
            </p:txBody>
          </p:sp>
        </mc:Fallback>
      </mc:AlternateContent>
      <p:sp>
        <p:nvSpPr>
          <p:cNvPr id="26" name="TextBox 25">
            <a:extLst>
              <a:ext uri="{FF2B5EF4-FFF2-40B4-BE49-F238E27FC236}">
                <a16:creationId xmlns:a16="http://schemas.microsoft.com/office/drawing/2014/main" id="{81BE0C0A-43EC-4E3B-8228-9D82B37B398B}"/>
              </a:ext>
            </a:extLst>
          </p:cNvPr>
          <p:cNvSpPr txBox="1"/>
          <p:nvPr/>
        </p:nvSpPr>
        <p:spPr>
          <a:xfrm>
            <a:off x="5008156" y="1833364"/>
            <a:ext cx="6229350" cy="1569660"/>
          </a:xfrm>
          <a:prstGeom prst="rect">
            <a:avLst/>
          </a:prstGeom>
          <a:noFill/>
          <a:ln w="57150">
            <a:solidFill>
              <a:schemeClr val="tx1"/>
            </a:solidFill>
          </a:ln>
        </p:spPr>
        <p:txBody>
          <a:bodyPr wrap="square" rtlCol="0">
            <a:spAutoFit/>
          </a:bodyPr>
          <a:lstStyle/>
          <a:p>
            <a:r>
              <a:rPr lang="en-US" sz="3200" dirty="0"/>
              <a:t>Using the potential distribution we can calculate the charge that creates this potential</a:t>
            </a:r>
            <a:endParaRPr lang="ru-RU" sz="3200" dirty="0"/>
          </a:p>
        </p:txBody>
      </p:sp>
      <p:grpSp>
        <p:nvGrpSpPr>
          <p:cNvPr id="27" name="Группа 26">
            <a:extLst>
              <a:ext uri="{FF2B5EF4-FFF2-40B4-BE49-F238E27FC236}">
                <a16:creationId xmlns:a16="http://schemas.microsoft.com/office/drawing/2014/main" id="{76B89181-9FE0-4B2B-96F3-0486FBD69A2C}"/>
              </a:ext>
            </a:extLst>
          </p:cNvPr>
          <p:cNvGrpSpPr/>
          <p:nvPr/>
        </p:nvGrpSpPr>
        <p:grpSpPr>
          <a:xfrm rot="5400000">
            <a:off x="1201985" y="2334229"/>
            <a:ext cx="2341581" cy="1166256"/>
            <a:chOff x="7968602" y="2440187"/>
            <a:chExt cx="1999164" cy="995710"/>
          </a:xfrm>
        </p:grpSpPr>
        <p:cxnSp>
          <p:nvCxnSpPr>
            <p:cNvPr id="28" name="Прямая соединительная линия 27">
              <a:extLst>
                <a:ext uri="{FF2B5EF4-FFF2-40B4-BE49-F238E27FC236}">
                  <a16:creationId xmlns:a16="http://schemas.microsoft.com/office/drawing/2014/main" id="{8BE0F66C-DEF3-4F47-BF10-3F1B6C3D65D5}"/>
                </a:ext>
              </a:extLst>
            </p:cNvPr>
            <p:cNvCxnSpPr/>
            <p:nvPr/>
          </p:nvCxnSpPr>
          <p:spPr>
            <a:xfrm>
              <a:off x="7968602" y="2440187"/>
              <a:ext cx="1999164" cy="0"/>
            </a:xfrm>
            <a:prstGeom prst="line">
              <a:avLst/>
            </a:prstGeom>
            <a:ln w="225425"/>
          </p:spPr>
          <p:style>
            <a:lnRef idx="1">
              <a:schemeClr val="accent1"/>
            </a:lnRef>
            <a:fillRef idx="0">
              <a:schemeClr val="accent1"/>
            </a:fillRef>
            <a:effectRef idx="0">
              <a:schemeClr val="accent1"/>
            </a:effectRef>
            <a:fontRef idx="minor">
              <a:schemeClr val="tx1"/>
            </a:fontRef>
          </p:style>
        </p:cxnSp>
        <p:sp>
          <p:nvSpPr>
            <p:cNvPr id="30" name="Овал 29">
              <a:extLst>
                <a:ext uri="{FF2B5EF4-FFF2-40B4-BE49-F238E27FC236}">
                  <a16:creationId xmlns:a16="http://schemas.microsoft.com/office/drawing/2014/main" id="{114A4C92-1E14-4269-BE25-74984749B906}"/>
                </a:ext>
              </a:extLst>
            </p:cNvPr>
            <p:cNvSpPr/>
            <p:nvPr/>
          </p:nvSpPr>
          <p:spPr>
            <a:xfrm>
              <a:off x="8732635" y="2983779"/>
              <a:ext cx="452118" cy="452118"/>
            </a:xfrm>
            <a:prstGeom prst="ellipse">
              <a:avLst/>
            </a:prstGeom>
            <a:solidFill>
              <a:srgbClr val="A6A6A6"/>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31" name="Прямая соединительная линия 30">
            <a:extLst>
              <a:ext uri="{FF2B5EF4-FFF2-40B4-BE49-F238E27FC236}">
                <a16:creationId xmlns:a16="http://schemas.microsoft.com/office/drawing/2014/main" id="{3EB0215B-5BAE-4B96-8778-955C0322059F}"/>
              </a:ext>
            </a:extLst>
          </p:cNvPr>
          <p:cNvCxnSpPr/>
          <p:nvPr/>
        </p:nvCxnSpPr>
        <p:spPr>
          <a:xfrm rot="5400000">
            <a:off x="-85872" y="2937106"/>
            <a:ext cx="2341581" cy="0"/>
          </a:xfrm>
          <a:prstGeom prst="line">
            <a:avLst/>
          </a:prstGeom>
          <a:ln w="225425"/>
        </p:spPr>
        <p:style>
          <a:lnRef idx="1">
            <a:schemeClr val="accent1"/>
          </a:lnRef>
          <a:fillRef idx="0">
            <a:schemeClr val="accent1"/>
          </a:fillRef>
          <a:effectRef idx="0">
            <a:schemeClr val="accent1"/>
          </a:effectRef>
          <a:fontRef idx="minor">
            <a:schemeClr val="tx1"/>
          </a:fontRef>
        </p:style>
      </p:cxnSp>
      <p:cxnSp>
        <p:nvCxnSpPr>
          <p:cNvPr id="32" name="Прямая со стрелкой 31">
            <a:extLst>
              <a:ext uri="{FF2B5EF4-FFF2-40B4-BE49-F238E27FC236}">
                <a16:creationId xmlns:a16="http://schemas.microsoft.com/office/drawing/2014/main" id="{4789EA8E-E381-4DFE-9DDD-BC1FDCE6A4AB}"/>
              </a:ext>
            </a:extLst>
          </p:cNvPr>
          <p:cNvCxnSpPr>
            <a:cxnSpLocks/>
          </p:cNvCxnSpPr>
          <p:nvPr/>
        </p:nvCxnSpPr>
        <p:spPr>
          <a:xfrm>
            <a:off x="515178" y="1169816"/>
            <a:ext cx="339751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46A1963-C54F-4C8F-B5C8-268319675DCC}"/>
              </a:ext>
            </a:extLst>
          </p:cNvPr>
          <p:cNvSpPr txBox="1"/>
          <p:nvPr/>
        </p:nvSpPr>
        <p:spPr>
          <a:xfrm>
            <a:off x="3912696" y="937268"/>
            <a:ext cx="322730" cy="523220"/>
          </a:xfrm>
          <a:prstGeom prst="rect">
            <a:avLst/>
          </a:prstGeom>
          <a:noFill/>
        </p:spPr>
        <p:txBody>
          <a:bodyPr wrap="square" rtlCol="0">
            <a:spAutoFit/>
          </a:bodyPr>
          <a:lstStyle/>
          <a:p>
            <a:r>
              <a:rPr lang="en-US" sz="2800" dirty="0"/>
              <a:t>X</a:t>
            </a:r>
            <a:endParaRPr lang="ru-RU" sz="2800" dirty="0"/>
          </a:p>
        </p:txBody>
      </p:sp>
      <p:cxnSp>
        <p:nvCxnSpPr>
          <p:cNvPr id="34" name="Прямая со стрелкой 33">
            <a:extLst>
              <a:ext uri="{FF2B5EF4-FFF2-40B4-BE49-F238E27FC236}">
                <a16:creationId xmlns:a16="http://schemas.microsoft.com/office/drawing/2014/main" id="{C4709B6D-A834-4ED9-A780-A2F033ED2590}"/>
              </a:ext>
            </a:extLst>
          </p:cNvPr>
          <p:cNvCxnSpPr>
            <a:cxnSpLocks/>
          </p:cNvCxnSpPr>
          <p:nvPr/>
        </p:nvCxnSpPr>
        <p:spPr>
          <a:xfrm>
            <a:off x="254832" y="3029699"/>
            <a:ext cx="0" cy="166787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5F14930-88EA-4090-AFE9-7F85771235B0}"/>
              </a:ext>
            </a:extLst>
          </p:cNvPr>
          <p:cNvSpPr txBox="1"/>
          <p:nvPr/>
        </p:nvSpPr>
        <p:spPr>
          <a:xfrm>
            <a:off x="93467" y="4697576"/>
            <a:ext cx="322730" cy="523220"/>
          </a:xfrm>
          <a:prstGeom prst="rect">
            <a:avLst/>
          </a:prstGeom>
          <a:noFill/>
        </p:spPr>
        <p:txBody>
          <a:bodyPr wrap="square" rtlCol="0">
            <a:spAutoFit/>
          </a:bodyPr>
          <a:lstStyle/>
          <a:p>
            <a:r>
              <a:rPr lang="en-US" sz="2800" dirty="0"/>
              <a:t>Y</a:t>
            </a:r>
            <a:endParaRPr lang="ru-RU" sz="2800" dirty="0"/>
          </a:p>
        </p:txBody>
      </p:sp>
      <p:cxnSp>
        <p:nvCxnSpPr>
          <p:cNvPr id="36" name="Прямая со стрелкой 35">
            <a:extLst>
              <a:ext uri="{FF2B5EF4-FFF2-40B4-BE49-F238E27FC236}">
                <a16:creationId xmlns:a16="http://schemas.microsoft.com/office/drawing/2014/main" id="{C17ECE2A-FDD0-41CA-8E1D-9B93F8427889}"/>
              </a:ext>
            </a:extLst>
          </p:cNvPr>
          <p:cNvCxnSpPr>
            <a:cxnSpLocks/>
          </p:cNvCxnSpPr>
          <p:nvPr/>
        </p:nvCxnSpPr>
        <p:spPr>
          <a:xfrm flipV="1">
            <a:off x="254832" y="1077074"/>
            <a:ext cx="0" cy="17716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DFEA137-F115-4356-9C4D-B1CDAFC27B06}"/>
              </a:ext>
            </a:extLst>
          </p:cNvPr>
          <p:cNvSpPr txBox="1"/>
          <p:nvPr/>
        </p:nvSpPr>
        <p:spPr>
          <a:xfrm>
            <a:off x="381268" y="4554207"/>
            <a:ext cx="6229350" cy="400110"/>
          </a:xfrm>
          <a:prstGeom prst="rect">
            <a:avLst/>
          </a:prstGeom>
          <a:noFill/>
          <a:ln w="57150">
            <a:noFill/>
          </a:ln>
        </p:spPr>
        <p:txBody>
          <a:bodyPr wrap="square" rtlCol="0">
            <a:spAutoFit/>
          </a:bodyPr>
          <a:lstStyle/>
          <a:p>
            <a:r>
              <a:rPr lang="ru-RU" sz="2000" dirty="0"/>
              <a:t>*</a:t>
            </a:r>
            <a:r>
              <a:rPr lang="en-US" sz="2000" dirty="0"/>
              <a:t>Potential distribution in simple view</a:t>
            </a:r>
            <a:endParaRPr lang="ru-RU" sz="2000" dirty="0"/>
          </a:p>
        </p:txBody>
      </p:sp>
    </p:spTree>
    <p:extLst>
      <p:ext uri="{BB962C8B-B14F-4D97-AF65-F5344CB8AC3E}">
        <p14:creationId xmlns:p14="http://schemas.microsoft.com/office/powerpoint/2010/main" val="368844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Прямоугольник 27">
            <a:extLst>
              <a:ext uri="{FF2B5EF4-FFF2-40B4-BE49-F238E27FC236}">
                <a16:creationId xmlns:a16="http://schemas.microsoft.com/office/drawing/2014/main" id="{E5CDC252-18DF-4F3E-9C60-3941EB41D601}"/>
              </a:ext>
            </a:extLst>
          </p:cNvPr>
          <p:cNvSpPr/>
          <p:nvPr/>
        </p:nvSpPr>
        <p:spPr>
          <a:xfrm>
            <a:off x="5384760" y="2618192"/>
            <a:ext cx="2883007" cy="3200286"/>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Текст 1">
            <a:extLst>
              <a:ext uri="{FF2B5EF4-FFF2-40B4-BE49-F238E27FC236}">
                <a16:creationId xmlns:a16="http://schemas.microsoft.com/office/drawing/2014/main" id="{FCB85FC4-D0BF-419A-BD29-532627B3B229}"/>
              </a:ext>
            </a:extLst>
          </p:cNvPr>
          <p:cNvSpPr>
            <a:spLocks noGrp="1"/>
          </p:cNvSpPr>
          <p:nvPr>
            <p:ph type="body" sz="quarter" idx="11"/>
          </p:nvPr>
        </p:nvSpPr>
        <p:spPr/>
        <p:txBody>
          <a:bodyPr>
            <a:normAutofit/>
          </a:bodyPr>
          <a:lstStyle/>
          <a:p>
            <a:r>
              <a:rPr lang="en-US" sz="2800" dirty="0"/>
              <a:t>Experimental parameters</a:t>
            </a:r>
            <a:endParaRPr lang="ru-RU" sz="2800" dirty="0"/>
          </a:p>
        </p:txBody>
      </p:sp>
      <p:sp>
        <p:nvSpPr>
          <p:cNvPr id="3" name="Номер слайда 2">
            <a:extLst>
              <a:ext uri="{FF2B5EF4-FFF2-40B4-BE49-F238E27FC236}">
                <a16:creationId xmlns:a16="http://schemas.microsoft.com/office/drawing/2014/main" id="{D130FF3F-6DF8-4ACF-BA5C-F09B4BB22C94}"/>
              </a:ext>
            </a:extLst>
          </p:cNvPr>
          <p:cNvSpPr>
            <a:spLocks noGrp="1"/>
          </p:cNvSpPr>
          <p:nvPr>
            <p:ph type="sldNum" sz="quarter" idx="13"/>
          </p:nvPr>
        </p:nvSpPr>
        <p:spPr/>
        <p:txBody>
          <a:bodyPr/>
          <a:lstStyle/>
          <a:p>
            <a:fld id="{3FA27E8C-1FE8-9843-A47B-9490F8A0C55F}" type="slidenum">
              <a:rPr lang="ru-RU" smtClean="0"/>
              <a:t>21</a:t>
            </a:fld>
            <a:endParaRPr lang="ru-RU"/>
          </a:p>
        </p:txBody>
      </p:sp>
      <p:cxnSp>
        <p:nvCxnSpPr>
          <p:cNvPr id="5" name="Прямая соединительная линия 4">
            <a:extLst>
              <a:ext uri="{FF2B5EF4-FFF2-40B4-BE49-F238E27FC236}">
                <a16:creationId xmlns:a16="http://schemas.microsoft.com/office/drawing/2014/main" id="{83539D1F-C049-4828-9051-4A5DB0BD21C8}"/>
              </a:ext>
            </a:extLst>
          </p:cNvPr>
          <p:cNvCxnSpPr/>
          <p:nvPr/>
        </p:nvCxnSpPr>
        <p:spPr>
          <a:xfrm flipV="1">
            <a:off x="5141142" y="1541059"/>
            <a:ext cx="423703" cy="2576512"/>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 name="Прямоугольник 5">
            <a:extLst>
              <a:ext uri="{FF2B5EF4-FFF2-40B4-BE49-F238E27FC236}">
                <a16:creationId xmlns:a16="http://schemas.microsoft.com/office/drawing/2014/main" id="{2FA47C9A-58D1-4ED3-91E8-CA90EB3FF75C}"/>
              </a:ext>
            </a:extLst>
          </p:cNvPr>
          <p:cNvSpPr/>
          <p:nvPr/>
        </p:nvSpPr>
        <p:spPr>
          <a:xfrm flipV="1">
            <a:off x="4256307" y="1403548"/>
            <a:ext cx="4222675" cy="183492"/>
          </a:xfrm>
          <a:prstGeom prst="rect">
            <a:avLst/>
          </a:prstGeom>
          <a:solidFill>
            <a:srgbClr val="D1B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Прямоугольник 19">
            <a:extLst>
              <a:ext uri="{FF2B5EF4-FFF2-40B4-BE49-F238E27FC236}">
                <a16:creationId xmlns:a16="http://schemas.microsoft.com/office/drawing/2014/main" id="{C8F649EB-C27D-4C1C-981C-C1D1AB916F26}"/>
              </a:ext>
            </a:extLst>
          </p:cNvPr>
          <p:cNvSpPr/>
          <p:nvPr/>
        </p:nvSpPr>
        <p:spPr>
          <a:xfrm flipV="1">
            <a:off x="7901465" y="1284836"/>
            <a:ext cx="661271" cy="413385"/>
          </a:xfrm>
          <a:custGeom>
            <a:avLst/>
            <a:gdLst>
              <a:gd name="connsiteX0" fmla="*/ 0 w 623171"/>
              <a:gd name="connsiteY0" fmla="*/ 0 h 408188"/>
              <a:gd name="connsiteX1" fmla="*/ 623171 w 623171"/>
              <a:gd name="connsiteY1" fmla="*/ 0 h 408188"/>
              <a:gd name="connsiteX2" fmla="*/ 623171 w 623171"/>
              <a:gd name="connsiteY2" fmla="*/ 408188 h 408188"/>
              <a:gd name="connsiteX3" fmla="*/ 0 w 623171"/>
              <a:gd name="connsiteY3" fmla="*/ 408188 h 408188"/>
              <a:gd name="connsiteX4" fmla="*/ 0 w 623171"/>
              <a:gd name="connsiteY4" fmla="*/ 0 h 408188"/>
              <a:gd name="connsiteX0" fmla="*/ 0 w 623171"/>
              <a:gd name="connsiteY0" fmla="*/ 0 h 410244"/>
              <a:gd name="connsiteX1" fmla="*/ 623171 w 623171"/>
              <a:gd name="connsiteY1" fmla="*/ 0 h 410244"/>
              <a:gd name="connsiteX2" fmla="*/ 623171 w 623171"/>
              <a:gd name="connsiteY2" fmla="*/ 408188 h 410244"/>
              <a:gd name="connsiteX3" fmla="*/ 153741 w 623171"/>
              <a:gd name="connsiteY3" fmla="*/ 410244 h 410244"/>
              <a:gd name="connsiteX4" fmla="*/ 0 w 623171"/>
              <a:gd name="connsiteY4" fmla="*/ 408188 h 410244"/>
              <a:gd name="connsiteX5" fmla="*/ 0 w 623171"/>
              <a:gd name="connsiteY5" fmla="*/ 0 h 410244"/>
              <a:gd name="connsiteX0" fmla="*/ 0 w 623171"/>
              <a:gd name="connsiteY0" fmla="*/ 3141 h 413385"/>
              <a:gd name="connsiteX1" fmla="*/ 140406 w 623171"/>
              <a:gd name="connsiteY1" fmla="*/ 0 h 413385"/>
              <a:gd name="connsiteX2" fmla="*/ 623171 w 623171"/>
              <a:gd name="connsiteY2" fmla="*/ 3141 h 413385"/>
              <a:gd name="connsiteX3" fmla="*/ 623171 w 623171"/>
              <a:gd name="connsiteY3" fmla="*/ 411329 h 413385"/>
              <a:gd name="connsiteX4" fmla="*/ 153741 w 623171"/>
              <a:gd name="connsiteY4" fmla="*/ 413385 h 413385"/>
              <a:gd name="connsiteX5" fmla="*/ 0 w 623171"/>
              <a:gd name="connsiteY5" fmla="*/ 411329 h 413385"/>
              <a:gd name="connsiteX6" fmla="*/ 0 w 623171"/>
              <a:gd name="connsiteY6" fmla="*/ 3141 h 413385"/>
              <a:gd name="connsiteX0" fmla="*/ 0 w 623171"/>
              <a:gd name="connsiteY0" fmla="*/ 3141 h 413385"/>
              <a:gd name="connsiteX1" fmla="*/ 176601 w 623171"/>
              <a:gd name="connsiteY1" fmla="*/ 0 h 413385"/>
              <a:gd name="connsiteX2" fmla="*/ 623171 w 623171"/>
              <a:gd name="connsiteY2" fmla="*/ 3141 h 413385"/>
              <a:gd name="connsiteX3" fmla="*/ 623171 w 623171"/>
              <a:gd name="connsiteY3" fmla="*/ 411329 h 413385"/>
              <a:gd name="connsiteX4" fmla="*/ 153741 w 623171"/>
              <a:gd name="connsiteY4" fmla="*/ 413385 h 413385"/>
              <a:gd name="connsiteX5" fmla="*/ 0 w 623171"/>
              <a:gd name="connsiteY5" fmla="*/ 411329 h 413385"/>
              <a:gd name="connsiteX6" fmla="*/ 0 w 623171"/>
              <a:gd name="connsiteY6" fmla="*/ 3141 h 413385"/>
              <a:gd name="connsiteX0" fmla="*/ 36195 w 623171"/>
              <a:gd name="connsiteY0" fmla="*/ 52671 h 413385"/>
              <a:gd name="connsiteX1" fmla="*/ 176601 w 623171"/>
              <a:gd name="connsiteY1" fmla="*/ 0 h 413385"/>
              <a:gd name="connsiteX2" fmla="*/ 623171 w 623171"/>
              <a:gd name="connsiteY2" fmla="*/ 3141 h 413385"/>
              <a:gd name="connsiteX3" fmla="*/ 623171 w 623171"/>
              <a:gd name="connsiteY3" fmla="*/ 411329 h 413385"/>
              <a:gd name="connsiteX4" fmla="*/ 153741 w 623171"/>
              <a:gd name="connsiteY4" fmla="*/ 413385 h 413385"/>
              <a:gd name="connsiteX5" fmla="*/ 0 w 623171"/>
              <a:gd name="connsiteY5" fmla="*/ 411329 h 413385"/>
              <a:gd name="connsiteX6" fmla="*/ 36195 w 623171"/>
              <a:gd name="connsiteY6" fmla="*/ 52671 h 413385"/>
              <a:gd name="connsiteX0" fmla="*/ 7620 w 594596"/>
              <a:gd name="connsiteY0" fmla="*/ 52671 h 413385"/>
              <a:gd name="connsiteX1" fmla="*/ 148026 w 594596"/>
              <a:gd name="connsiteY1" fmla="*/ 0 h 413385"/>
              <a:gd name="connsiteX2" fmla="*/ 594596 w 594596"/>
              <a:gd name="connsiteY2" fmla="*/ 3141 h 413385"/>
              <a:gd name="connsiteX3" fmla="*/ 594596 w 594596"/>
              <a:gd name="connsiteY3" fmla="*/ 411329 h 413385"/>
              <a:gd name="connsiteX4" fmla="*/ 125166 w 594596"/>
              <a:gd name="connsiteY4" fmla="*/ 413385 h 413385"/>
              <a:gd name="connsiteX5" fmla="*/ 0 w 594596"/>
              <a:gd name="connsiteY5" fmla="*/ 348464 h 413385"/>
              <a:gd name="connsiteX6" fmla="*/ 7620 w 594596"/>
              <a:gd name="connsiteY6" fmla="*/ 52671 h 413385"/>
              <a:gd name="connsiteX0" fmla="*/ 74295 w 661271"/>
              <a:gd name="connsiteY0" fmla="*/ 52671 h 413385"/>
              <a:gd name="connsiteX1" fmla="*/ 214701 w 661271"/>
              <a:gd name="connsiteY1" fmla="*/ 0 h 413385"/>
              <a:gd name="connsiteX2" fmla="*/ 661271 w 661271"/>
              <a:gd name="connsiteY2" fmla="*/ 3141 h 413385"/>
              <a:gd name="connsiteX3" fmla="*/ 661271 w 661271"/>
              <a:gd name="connsiteY3" fmla="*/ 411329 h 413385"/>
              <a:gd name="connsiteX4" fmla="*/ 191841 w 661271"/>
              <a:gd name="connsiteY4" fmla="*/ 413385 h 413385"/>
              <a:gd name="connsiteX5" fmla="*/ 0 w 661271"/>
              <a:gd name="connsiteY5" fmla="*/ 297029 h 413385"/>
              <a:gd name="connsiteX6" fmla="*/ 74295 w 661271"/>
              <a:gd name="connsiteY6" fmla="*/ 52671 h 413385"/>
              <a:gd name="connsiteX0" fmla="*/ 11430 w 661271"/>
              <a:gd name="connsiteY0" fmla="*/ 96486 h 413385"/>
              <a:gd name="connsiteX1" fmla="*/ 214701 w 661271"/>
              <a:gd name="connsiteY1" fmla="*/ 0 h 413385"/>
              <a:gd name="connsiteX2" fmla="*/ 661271 w 661271"/>
              <a:gd name="connsiteY2" fmla="*/ 3141 h 413385"/>
              <a:gd name="connsiteX3" fmla="*/ 661271 w 661271"/>
              <a:gd name="connsiteY3" fmla="*/ 411329 h 413385"/>
              <a:gd name="connsiteX4" fmla="*/ 191841 w 661271"/>
              <a:gd name="connsiteY4" fmla="*/ 413385 h 413385"/>
              <a:gd name="connsiteX5" fmla="*/ 0 w 661271"/>
              <a:gd name="connsiteY5" fmla="*/ 297029 h 413385"/>
              <a:gd name="connsiteX6" fmla="*/ 11430 w 661271"/>
              <a:gd name="connsiteY6" fmla="*/ 96486 h 413385"/>
              <a:gd name="connsiteX0" fmla="*/ 5715 w 661271"/>
              <a:gd name="connsiteY0" fmla="*/ 100296 h 413385"/>
              <a:gd name="connsiteX1" fmla="*/ 214701 w 661271"/>
              <a:gd name="connsiteY1" fmla="*/ 0 h 413385"/>
              <a:gd name="connsiteX2" fmla="*/ 661271 w 661271"/>
              <a:gd name="connsiteY2" fmla="*/ 3141 h 413385"/>
              <a:gd name="connsiteX3" fmla="*/ 661271 w 661271"/>
              <a:gd name="connsiteY3" fmla="*/ 411329 h 413385"/>
              <a:gd name="connsiteX4" fmla="*/ 191841 w 661271"/>
              <a:gd name="connsiteY4" fmla="*/ 413385 h 413385"/>
              <a:gd name="connsiteX5" fmla="*/ 0 w 661271"/>
              <a:gd name="connsiteY5" fmla="*/ 297029 h 413385"/>
              <a:gd name="connsiteX6" fmla="*/ 5715 w 661271"/>
              <a:gd name="connsiteY6" fmla="*/ 100296 h 4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271" h="413385">
                <a:moveTo>
                  <a:pt x="5715" y="100296"/>
                </a:moveTo>
                <a:lnTo>
                  <a:pt x="214701" y="0"/>
                </a:lnTo>
                <a:lnTo>
                  <a:pt x="661271" y="3141"/>
                </a:lnTo>
                <a:lnTo>
                  <a:pt x="661271" y="411329"/>
                </a:lnTo>
                <a:lnTo>
                  <a:pt x="191841" y="413385"/>
                </a:lnTo>
                <a:lnTo>
                  <a:pt x="0" y="297029"/>
                </a:lnTo>
                <a:lnTo>
                  <a:pt x="5715" y="100296"/>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Прямоугольник 7">
            <a:extLst>
              <a:ext uri="{FF2B5EF4-FFF2-40B4-BE49-F238E27FC236}">
                <a16:creationId xmlns:a16="http://schemas.microsoft.com/office/drawing/2014/main" id="{D7EB0E25-EDC7-4881-B1E5-F979B2889230}"/>
              </a:ext>
            </a:extLst>
          </p:cNvPr>
          <p:cNvSpPr/>
          <p:nvPr/>
        </p:nvSpPr>
        <p:spPr>
          <a:xfrm flipV="1">
            <a:off x="8363694" y="922118"/>
            <a:ext cx="282797" cy="4992722"/>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Прямоугольник 8">
            <a:extLst>
              <a:ext uri="{FF2B5EF4-FFF2-40B4-BE49-F238E27FC236}">
                <a16:creationId xmlns:a16="http://schemas.microsoft.com/office/drawing/2014/main" id="{1BAACDF6-899E-4A3C-A07A-CA63A70AAFFB}"/>
              </a:ext>
            </a:extLst>
          </p:cNvPr>
          <p:cNvSpPr/>
          <p:nvPr/>
        </p:nvSpPr>
        <p:spPr>
          <a:xfrm flipV="1">
            <a:off x="7798506" y="5818478"/>
            <a:ext cx="1506324" cy="408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0" name="Прямоугольник 9">
            <a:extLst>
              <a:ext uri="{FF2B5EF4-FFF2-40B4-BE49-F238E27FC236}">
                <a16:creationId xmlns:a16="http://schemas.microsoft.com/office/drawing/2014/main" id="{D010DF9A-4309-428F-8593-6DC5220EC317}"/>
              </a:ext>
            </a:extLst>
          </p:cNvPr>
          <p:cNvSpPr/>
          <p:nvPr/>
        </p:nvSpPr>
        <p:spPr>
          <a:xfrm>
            <a:off x="2540292" y="2566800"/>
            <a:ext cx="2883007" cy="3200286"/>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25BDE62C-0E0C-4882-8B0F-B5F1A62CD01A}"/>
              </a:ext>
            </a:extLst>
          </p:cNvPr>
          <p:cNvSpPr/>
          <p:nvPr/>
        </p:nvSpPr>
        <p:spPr>
          <a:xfrm>
            <a:off x="4965755" y="3949405"/>
            <a:ext cx="346841" cy="34684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00B050"/>
              </a:solidFill>
            </a:endParaRPr>
          </a:p>
        </p:txBody>
      </p:sp>
      <p:sp>
        <p:nvSpPr>
          <p:cNvPr id="13" name="Овал 12">
            <a:extLst>
              <a:ext uri="{FF2B5EF4-FFF2-40B4-BE49-F238E27FC236}">
                <a16:creationId xmlns:a16="http://schemas.microsoft.com/office/drawing/2014/main" id="{84D32314-BB1C-4217-B48F-09EE86E9960E}"/>
              </a:ext>
            </a:extLst>
          </p:cNvPr>
          <p:cNvSpPr/>
          <p:nvPr/>
        </p:nvSpPr>
        <p:spPr>
          <a:xfrm>
            <a:off x="5141143" y="4019355"/>
            <a:ext cx="110202" cy="9821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00B050"/>
              </a:solidFill>
            </a:endParaRPr>
          </a:p>
        </p:txBody>
      </p:sp>
      <p:sp>
        <p:nvSpPr>
          <p:cNvPr id="14" name="Прямоугольник 13">
            <a:extLst>
              <a:ext uri="{FF2B5EF4-FFF2-40B4-BE49-F238E27FC236}">
                <a16:creationId xmlns:a16="http://schemas.microsoft.com/office/drawing/2014/main" id="{F51769C7-77CF-4E06-AF90-CD0653C4BD8A}"/>
              </a:ext>
            </a:extLst>
          </p:cNvPr>
          <p:cNvSpPr/>
          <p:nvPr/>
        </p:nvSpPr>
        <p:spPr>
          <a:xfrm>
            <a:off x="6851285" y="4990364"/>
            <a:ext cx="1249870" cy="11664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a:p>
        </p:txBody>
      </p:sp>
      <p:cxnSp>
        <p:nvCxnSpPr>
          <p:cNvPr id="15" name="Соединитель: изогнутый 14">
            <a:extLst>
              <a:ext uri="{FF2B5EF4-FFF2-40B4-BE49-F238E27FC236}">
                <a16:creationId xmlns:a16="http://schemas.microsoft.com/office/drawing/2014/main" id="{FAF98433-25DC-4C72-8A02-C853203AB093}"/>
              </a:ext>
            </a:extLst>
          </p:cNvPr>
          <p:cNvCxnSpPr/>
          <p:nvPr/>
        </p:nvCxnSpPr>
        <p:spPr>
          <a:xfrm>
            <a:off x="6915424" y="3865780"/>
            <a:ext cx="15584" cy="12700"/>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6" name="Соединитель: изогнутый 15">
            <a:extLst>
              <a:ext uri="{FF2B5EF4-FFF2-40B4-BE49-F238E27FC236}">
                <a16:creationId xmlns:a16="http://schemas.microsoft.com/office/drawing/2014/main" id="{F71FF752-5351-4E8B-A685-D889DEB5503E}"/>
              </a:ext>
            </a:extLst>
          </p:cNvPr>
          <p:cNvCxnSpPr>
            <a:cxnSpLocks/>
          </p:cNvCxnSpPr>
          <p:nvPr/>
        </p:nvCxnSpPr>
        <p:spPr>
          <a:xfrm rot="16200000" flipH="1">
            <a:off x="6190150" y="4946880"/>
            <a:ext cx="1164758" cy="700100"/>
          </a:xfrm>
          <a:prstGeom prst="curved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Полилиния: фигура 16">
            <a:extLst>
              <a:ext uri="{FF2B5EF4-FFF2-40B4-BE49-F238E27FC236}">
                <a16:creationId xmlns:a16="http://schemas.microsoft.com/office/drawing/2014/main" id="{516D962F-6B36-4145-B388-BE3C445817C1}"/>
              </a:ext>
            </a:extLst>
          </p:cNvPr>
          <p:cNvSpPr/>
          <p:nvPr/>
        </p:nvSpPr>
        <p:spPr>
          <a:xfrm>
            <a:off x="3662649" y="5463992"/>
            <a:ext cx="4003309" cy="979793"/>
          </a:xfrm>
          <a:custGeom>
            <a:avLst/>
            <a:gdLst>
              <a:gd name="connsiteX0" fmla="*/ 159399 w 4767329"/>
              <a:gd name="connsiteY0" fmla="*/ 0 h 979793"/>
              <a:gd name="connsiteX1" fmla="*/ 372 w 4767329"/>
              <a:gd name="connsiteY1" fmla="*/ 365760 h 979793"/>
              <a:gd name="connsiteX2" fmla="*/ 199155 w 4767329"/>
              <a:gd name="connsiteY2" fmla="*/ 906449 h 979793"/>
              <a:gd name="connsiteX3" fmla="*/ 851162 w 4767329"/>
              <a:gd name="connsiteY3" fmla="*/ 930302 h 979793"/>
              <a:gd name="connsiteX4" fmla="*/ 1614487 w 4767329"/>
              <a:gd name="connsiteY4" fmla="*/ 492981 h 979793"/>
              <a:gd name="connsiteX5" fmla="*/ 2854891 w 4767329"/>
              <a:gd name="connsiteY5" fmla="*/ 795130 h 979793"/>
              <a:gd name="connsiteX6" fmla="*/ 3387628 w 4767329"/>
              <a:gd name="connsiteY6" fmla="*/ 636104 h 979793"/>
              <a:gd name="connsiteX7" fmla="*/ 4469005 w 4767329"/>
              <a:gd name="connsiteY7" fmla="*/ 834887 h 979793"/>
              <a:gd name="connsiteX8" fmla="*/ 4747301 w 4767329"/>
              <a:gd name="connsiteY8" fmla="*/ 429370 h 979793"/>
              <a:gd name="connsiteX9" fmla="*/ 4723447 w 4767329"/>
              <a:gd name="connsiteY9" fmla="*/ 437322 h 97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7329" h="979793">
                <a:moveTo>
                  <a:pt x="159399" y="0"/>
                </a:moveTo>
                <a:cubicBezTo>
                  <a:pt x="76572" y="107342"/>
                  <a:pt x="-6254" y="214685"/>
                  <a:pt x="372" y="365760"/>
                </a:cubicBezTo>
                <a:cubicBezTo>
                  <a:pt x="6998" y="516835"/>
                  <a:pt x="57357" y="812359"/>
                  <a:pt x="199155" y="906449"/>
                </a:cubicBezTo>
                <a:cubicBezTo>
                  <a:pt x="340953" y="1000539"/>
                  <a:pt x="615273" y="999213"/>
                  <a:pt x="851162" y="930302"/>
                </a:cubicBezTo>
                <a:cubicBezTo>
                  <a:pt x="1087051" y="861391"/>
                  <a:pt x="1280532" y="515510"/>
                  <a:pt x="1614487" y="492981"/>
                </a:cubicBezTo>
                <a:cubicBezTo>
                  <a:pt x="1948442" y="470452"/>
                  <a:pt x="2559368" y="771276"/>
                  <a:pt x="2854891" y="795130"/>
                </a:cubicBezTo>
                <a:cubicBezTo>
                  <a:pt x="3150414" y="818984"/>
                  <a:pt x="3118609" y="629478"/>
                  <a:pt x="3387628" y="636104"/>
                </a:cubicBezTo>
                <a:cubicBezTo>
                  <a:pt x="3656647" y="642730"/>
                  <a:pt x="4242393" y="869343"/>
                  <a:pt x="4469005" y="834887"/>
                </a:cubicBezTo>
                <a:cubicBezTo>
                  <a:pt x="4695617" y="800431"/>
                  <a:pt x="4747301" y="429370"/>
                  <a:pt x="4747301" y="429370"/>
                </a:cubicBezTo>
                <a:cubicBezTo>
                  <a:pt x="4789708" y="363109"/>
                  <a:pt x="4756577" y="400215"/>
                  <a:pt x="4723447" y="437322"/>
                </a:cubicBezTo>
              </a:path>
            </a:pathLst>
          </a:cu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a:extLst>
              <a:ext uri="{FF2B5EF4-FFF2-40B4-BE49-F238E27FC236}">
                <a16:creationId xmlns:a16="http://schemas.microsoft.com/office/drawing/2014/main" id="{CC34A8EE-C7E2-42E8-9480-D2AA56CF09F7}"/>
              </a:ext>
            </a:extLst>
          </p:cNvPr>
          <p:cNvSpPr/>
          <p:nvPr/>
        </p:nvSpPr>
        <p:spPr>
          <a:xfrm>
            <a:off x="7221887" y="5159486"/>
            <a:ext cx="576619" cy="17627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ru-RU"/>
          </a:p>
        </p:txBody>
      </p:sp>
      <p:sp>
        <p:nvSpPr>
          <p:cNvPr id="19" name="Прямоугольник 18">
            <a:extLst>
              <a:ext uri="{FF2B5EF4-FFF2-40B4-BE49-F238E27FC236}">
                <a16:creationId xmlns:a16="http://schemas.microsoft.com/office/drawing/2014/main" id="{22DCA5C4-21F8-4BF7-9535-8CCD9308ABA6}"/>
              </a:ext>
            </a:extLst>
          </p:cNvPr>
          <p:cNvSpPr/>
          <p:nvPr/>
        </p:nvSpPr>
        <p:spPr>
          <a:xfrm flipV="1">
            <a:off x="7754297" y="1434622"/>
            <a:ext cx="609397" cy="121344"/>
          </a:xfrm>
          <a:prstGeom prst="rect">
            <a:avLst/>
          </a:prstGeom>
          <a:solidFill>
            <a:srgbClr val="D1B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1" name="Прямая соединительная линия 20">
            <a:extLst>
              <a:ext uri="{FF2B5EF4-FFF2-40B4-BE49-F238E27FC236}">
                <a16:creationId xmlns:a16="http://schemas.microsoft.com/office/drawing/2014/main" id="{C49A6ADC-2231-4446-90D4-CE35ED25432A}"/>
              </a:ext>
            </a:extLst>
          </p:cNvPr>
          <p:cNvCxnSpPr>
            <a:cxnSpLocks/>
          </p:cNvCxnSpPr>
          <p:nvPr/>
        </p:nvCxnSpPr>
        <p:spPr>
          <a:xfrm>
            <a:off x="3908908" y="2689081"/>
            <a:ext cx="191193" cy="2884516"/>
          </a:xfrm>
          <a:prstGeom prst="line">
            <a:avLst/>
          </a:prstGeom>
          <a:ln w="57150">
            <a:solidFill>
              <a:schemeClr val="accent4">
                <a:lumMod val="60000"/>
                <a:lumOff val="4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a:extLst>
              <a:ext uri="{FF2B5EF4-FFF2-40B4-BE49-F238E27FC236}">
                <a16:creationId xmlns:a16="http://schemas.microsoft.com/office/drawing/2014/main" id="{0D0E107C-6EBE-485C-82F2-4FFB6435CE99}"/>
              </a:ext>
            </a:extLst>
          </p:cNvPr>
          <p:cNvCxnSpPr>
            <a:cxnSpLocks/>
          </p:cNvCxnSpPr>
          <p:nvPr/>
        </p:nvCxnSpPr>
        <p:spPr>
          <a:xfrm flipH="1">
            <a:off x="2710573" y="4077646"/>
            <a:ext cx="2591563" cy="170411"/>
          </a:xfrm>
          <a:prstGeom prst="line">
            <a:avLst/>
          </a:prstGeom>
          <a:ln w="57150">
            <a:solidFill>
              <a:schemeClr val="accent4">
                <a:lumMod val="75000"/>
              </a:schemeClr>
            </a:solidFill>
            <a:headEnd type="arrow" w="med" len="med"/>
            <a:tailEnd type="arrow" w="med" len="med"/>
          </a:ln>
          <a:scene3d>
            <a:camera prst="perspectiveContrastingRightFacing"/>
            <a:lightRig rig="threePt" dir="t"/>
          </a:scene3d>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a:extLst>
              <a:ext uri="{FF2B5EF4-FFF2-40B4-BE49-F238E27FC236}">
                <a16:creationId xmlns:a16="http://schemas.microsoft.com/office/drawing/2014/main" id="{3DA17464-441E-4495-B5B4-9DB3AF6F7F73}"/>
              </a:ext>
            </a:extLst>
          </p:cNvPr>
          <p:cNvCxnSpPr>
            <a:cxnSpLocks/>
          </p:cNvCxnSpPr>
          <p:nvPr/>
        </p:nvCxnSpPr>
        <p:spPr>
          <a:xfrm flipH="1">
            <a:off x="5410661" y="1610204"/>
            <a:ext cx="414464" cy="2326795"/>
          </a:xfrm>
          <a:prstGeom prst="line">
            <a:avLst/>
          </a:prstGeom>
          <a:ln w="57150">
            <a:solidFill>
              <a:schemeClr val="accent4">
                <a:lumMod val="60000"/>
                <a:lumOff val="4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C09F86C-FDFC-4471-893E-67E7FD5594A3}"/>
              </a:ext>
            </a:extLst>
          </p:cNvPr>
          <p:cNvSpPr txBox="1"/>
          <p:nvPr/>
        </p:nvSpPr>
        <p:spPr>
          <a:xfrm>
            <a:off x="5604180" y="2791347"/>
            <a:ext cx="3789932" cy="369332"/>
          </a:xfrm>
          <a:prstGeom prst="rect">
            <a:avLst/>
          </a:prstGeom>
          <a:noFill/>
        </p:spPr>
        <p:txBody>
          <a:bodyPr wrap="square" rtlCol="0">
            <a:spAutoFit/>
          </a:bodyPr>
          <a:lstStyle/>
          <a:p>
            <a:r>
              <a:rPr lang="en-US" dirty="0"/>
              <a:t>L = 0.35 m</a:t>
            </a:r>
            <a:endParaRPr lang="ru-RU" dirty="0"/>
          </a:p>
        </p:txBody>
      </p:sp>
      <p:sp>
        <p:nvSpPr>
          <p:cNvPr id="37" name="TextBox 36">
            <a:extLst>
              <a:ext uri="{FF2B5EF4-FFF2-40B4-BE49-F238E27FC236}">
                <a16:creationId xmlns:a16="http://schemas.microsoft.com/office/drawing/2014/main" id="{CC640973-84F3-4FDC-902E-6E9B79198FDA}"/>
              </a:ext>
            </a:extLst>
          </p:cNvPr>
          <p:cNvSpPr txBox="1"/>
          <p:nvPr/>
        </p:nvSpPr>
        <p:spPr>
          <a:xfrm>
            <a:off x="2877479" y="3567667"/>
            <a:ext cx="3091958" cy="369332"/>
          </a:xfrm>
          <a:prstGeom prst="rect">
            <a:avLst/>
          </a:prstGeom>
          <a:noFill/>
        </p:spPr>
        <p:txBody>
          <a:bodyPr wrap="square" rtlCol="0">
            <a:spAutoFit/>
          </a:bodyPr>
          <a:lstStyle/>
          <a:p>
            <a:r>
              <a:rPr lang="en-US" dirty="0"/>
              <a:t>a = 0.42 m</a:t>
            </a:r>
            <a:endParaRPr lang="ru-RU" dirty="0"/>
          </a:p>
        </p:txBody>
      </p:sp>
      <p:cxnSp>
        <p:nvCxnSpPr>
          <p:cNvPr id="38" name="Прямая соединительная линия 37">
            <a:extLst>
              <a:ext uri="{FF2B5EF4-FFF2-40B4-BE49-F238E27FC236}">
                <a16:creationId xmlns:a16="http://schemas.microsoft.com/office/drawing/2014/main" id="{48A962D3-8D7B-464E-8312-1E7CA6603CC9}"/>
              </a:ext>
            </a:extLst>
          </p:cNvPr>
          <p:cNvCxnSpPr>
            <a:cxnSpLocks/>
          </p:cNvCxnSpPr>
          <p:nvPr/>
        </p:nvCxnSpPr>
        <p:spPr>
          <a:xfrm flipH="1">
            <a:off x="4295497" y="5628417"/>
            <a:ext cx="1503265" cy="1"/>
          </a:xfrm>
          <a:prstGeom prst="line">
            <a:avLst/>
          </a:prstGeom>
          <a:ln w="57150">
            <a:solidFill>
              <a:schemeClr val="accent4">
                <a:lumMod val="60000"/>
                <a:lumOff val="4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9904267-ED4B-4A68-A6A0-4ED701BE2DF0}"/>
              </a:ext>
            </a:extLst>
          </p:cNvPr>
          <p:cNvSpPr txBox="1"/>
          <p:nvPr/>
        </p:nvSpPr>
        <p:spPr>
          <a:xfrm>
            <a:off x="4528604" y="5628417"/>
            <a:ext cx="2413107" cy="369332"/>
          </a:xfrm>
          <a:prstGeom prst="rect">
            <a:avLst/>
          </a:prstGeom>
          <a:noFill/>
        </p:spPr>
        <p:txBody>
          <a:bodyPr wrap="square" rtlCol="0">
            <a:spAutoFit/>
          </a:bodyPr>
          <a:lstStyle/>
          <a:p>
            <a:r>
              <a:rPr lang="en-US" dirty="0"/>
              <a:t>d = 0.12 m</a:t>
            </a:r>
            <a:endParaRPr lang="ru-RU"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641DF5-D3B7-4DA0-9CCD-9CD6B8586AE4}"/>
                  </a:ext>
                </a:extLst>
              </p:cNvPr>
              <p:cNvSpPr txBox="1"/>
              <p:nvPr/>
            </p:nvSpPr>
            <p:spPr>
              <a:xfrm>
                <a:off x="6422479" y="6377878"/>
                <a:ext cx="6105524" cy="369332"/>
              </a:xfrm>
              <a:prstGeom prst="rect">
                <a:avLst/>
              </a:prstGeom>
              <a:noFill/>
            </p:spPr>
            <p:txBody>
              <a:bodyPr wrap="square">
                <a:spAutoFit/>
              </a:bodyPr>
              <a:lstStyle/>
              <a:p>
                <a14:m>
                  <m:oMath xmlns:m="http://schemas.openxmlformats.org/officeDocument/2006/math">
                    <m:r>
                      <a:rPr lang="en-US" sz="1800" b="0" i="1" smtClean="0">
                        <a:latin typeface="Cambria Math" panose="02040503050406030204" pitchFamily="18" charset="0"/>
                        <a:ea typeface="Cambria Math" panose="02040503050406030204" pitchFamily="18" charset="0"/>
                      </a:rPr>
                      <m:t>𝑈</m:t>
                    </m:r>
                    <m:r>
                      <a:rPr lang="en-US" sz="1800" b="0" i="1" smtClean="0">
                        <a:latin typeface="Cambria Math" panose="02040503050406030204" pitchFamily="18" charset="0"/>
                        <a:ea typeface="Cambria Math" panose="02040503050406030204" pitchFamily="18" charset="0"/>
                      </a:rPr>
                      <m:t>= 0 −15 ∙103</m:t>
                    </m:r>
                  </m:oMath>
                </a14:m>
                <a:r>
                  <a:rPr lang="en-US" dirty="0"/>
                  <a:t> V</a:t>
                </a:r>
                <a:endParaRPr lang="ru-RU" dirty="0"/>
              </a:p>
            </p:txBody>
          </p:sp>
        </mc:Choice>
        <mc:Fallback xmlns="">
          <p:sp>
            <p:nvSpPr>
              <p:cNvPr id="27" name="TextBox 26">
                <a:extLst>
                  <a:ext uri="{FF2B5EF4-FFF2-40B4-BE49-F238E27FC236}">
                    <a16:creationId xmlns:a16="http://schemas.microsoft.com/office/drawing/2014/main" id="{A3641DF5-D3B7-4DA0-9CCD-9CD6B8586AE4}"/>
                  </a:ext>
                </a:extLst>
              </p:cNvPr>
              <p:cNvSpPr txBox="1">
                <a:spLocks noRot="1" noChangeAspect="1" noMove="1" noResize="1" noEditPoints="1" noAdjustHandles="1" noChangeArrowheads="1" noChangeShapeType="1" noTextEdit="1"/>
              </p:cNvSpPr>
              <p:nvPr/>
            </p:nvSpPr>
            <p:spPr>
              <a:xfrm>
                <a:off x="6422479" y="6377878"/>
                <a:ext cx="6105524" cy="369332"/>
              </a:xfrm>
              <a:prstGeom prst="rect">
                <a:avLst/>
              </a:prstGeom>
              <a:blipFill>
                <a:blip r:embed="rId2"/>
                <a:stretch>
                  <a:fillRect t="-8197" b="-24590"/>
                </a:stretch>
              </a:blipFill>
            </p:spPr>
            <p:txBody>
              <a:bodyPr/>
              <a:lstStyle/>
              <a:p>
                <a:r>
                  <a:rPr lang="ru-RU">
                    <a:noFill/>
                  </a:rPr>
                  <a:t> </a:t>
                </a:r>
              </a:p>
            </p:txBody>
          </p:sp>
        </mc:Fallback>
      </mc:AlternateContent>
    </p:spTree>
    <p:extLst>
      <p:ext uri="{BB962C8B-B14F-4D97-AF65-F5344CB8AC3E}">
        <p14:creationId xmlns:p14="http://schemas.microsoft.com/office/powerpoint/2010/main" val="1763747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B430C011-8BF9-4ECE-8568-F8DACA67D0CC}"/>
              </a:ext>
            </a:extLst>
          </p:cNvPr>
          <p:cNvSpPr>
            <a:spLocks noGrp="1"/>
          </p:cNvSpPr>
          <p:nvPr>
            <p:ph type="body" sz="quarter" idx="10"/>
          </p:nvPr>
        </p:nvSpPr>
        <p:spPr/>
        <p:txBody>
          <a:bodyPr/>
          <a:lstStyle/>
          <a:p>
            <a:r>
              <a:rPr lang="ru-RU" dirty="0"/>
              <a:t>Оценка</a:t>
            </a:r>
          </a:p>
        </p:txBody>
      </p:sp>
      <p:sp>
        <p:nvSpPr>
          <p:cNvPr id="3" name="Текст 2">
            <a:extLst>
              <a:ext uri="{FF2B5EF4-FFF2-40B4-BE49-F238E27FC236}">
                <a16:creationId xmlns:a16="http://schemas.microsoft.com/office/drawing/2014/main" id="{AB613BB2-0673-4FF2-9D20-5B4CBD6867D4}"/>
              </a:ext>
            </a:extLst>
          </p:cNvPr>
          <p:cNvSpPr>
            <a:spLocks noGrp="1"/>
          </p:cNvSpPr>
          <p:nvPr>
            <p:ph type="body" sz="quarter" idx="11"/>
          </p:nvPr>
        </p:nvSpPr>
        <p:spPr/>
        <p:txBody>
          <a:bodyPr/>
          <a:lstStyle/>
          <a:p>
            <a:r>
              <a:rPr lang="ru-RU" dirty="0"/>
              <a:t>Вычисление напряженности</a:t>
            </a:r>
          </a:p>
        </p:txBody>
      </p:sp>
      <p:sp>
        <p:nvSpPr>
          <p:cNvPr id="4" name="Текст 3">
            <a:extLst>
              <a:ext uri="{FF2B5EF4-FFF2-40B4-BE49-F238E27FC236}">
                <a16:creationId xmlns:a16="http://schemas.microsoft.com/office/drawing/2014/main" id="{94C35A24-8CB9-421B-8ED7-8C5BD7722084}"/>
              </a:ext>
            </a:extLst>
          </p:cNvPr>
          <p:cNvSpPr>
            <a:spLocks noGrp="1"/>
          </p:cNvSpPr>
          <p:nvPr>
            <p:ph type="body" sz="quarter" idx="12"/>
          </p:nvPr>
        </p:nvSpPr>
        <p:spPr/>
        <p:txBody>
          <a:bodyPr/>
          <a:lstStyle/>
          <a:p>
            <a:r>
              <a:rPr lang="ru-RU" dirty="0"/>
              <a:t>Выводы</a:t>
            </a:r>
          </a:p>
        </p:txBody>
      </p:sp>
      <p:sp>
        <p:nvSpPr>
          <p:cNvPr id="5" name="Номер слайда 4">
            <a:extLst>
              <a:ext uri="{FF2B5EF4-FFF2-40B4-BE49-F238E27FC236}">
                <a16:creationId xmlns:a16="http://schemas.microsoft.com/office/drawing/2014/main" id="{1590F3BF-BCDE-4821-9B3D-32F5FB33934F}"/>
              </a:ext>
            </a:extLst>
          </p:cNvPr>
          <p:cNvSpPr>
            <a:spLocks noGrp="1"/>
          </p:cNvSpPr>
          <p:nvPr>
            <p:ph type="sldNum" sz="quarter" idx="13"/>
          </p:nvPr>
        </p:nvSpPr>
        <p:spPr/>
        <p:txBody>
          <a:bodyPr/>
          <a:lstStyle/>
          <a:p>
            <a:fld id="{3FA27E8C-1FE8-9843-A47B-9490F8A0C55F}" type="slidenum">
              <a:rPr lang="ru-RU" smtClean="0"/>
              <a:t>22</a:t>
            </a:fld>
            <a:endParaRPr lang="ru-RU"/>
          </a:p>
        </p:txBody>
      </p:sp>
      <p:sp>
        <p:nvSpPr>
          <p:cNvPr id="6" name="Заголовок 5">
            <a:extLst>
              <a:ext uri="{FF2B5EF4-FFF2-40B4-BE49-F238E27FC236}">
                <a16:creationId xmlns:a16="http://schemas.microsoft.com/office/drawing/2014/main" id="{6A354F1D-31AD-4FD5-9C23-AC9EBD5EE0BB}"/>
              </a:ext>
            </a:extLst>
          </p:cNvPr>
          <p:cNvSpPr>
            <a:spLocks noGrp="1"/>
          </p:cNvSpPr>
          <p:nvPr>
            <p:ph type="title"/>
          </p:nvPr>
        </p:nvSpPr>
        <p:spPr/>
        <p:txBody>
          <a:bodyPr/>
          <a:lstStyle/>
          <a:p>
            <a:r>
              <a:rPr lang="ru-RU" dirty="0"/>
              <a:t>Результаты эксперимента</a:t>
            </a:r>
          </a:p>
        </p:txBody>
      </p:sp>
      <p:graphicFrame>
        <p:nvGraphicFramePr>
          <p:cNvPr id="8" name="Объект 7">
            <a:extLst>
              <a:ext uri="{FF2B5EF4-FFF2-40B4-BE49-F238E27FC236}">
                <a16:creationId xmlns:a16="http://schemas.microsoft.com/office/drawing/2014/main" id="{D13C54C7-8D63-4E59-9515-3E000F127925}"/>
              </a:ext>
            </a:extLst>
          </p:cNvPr>
          <p:cNvGraphicFramePr>
            <a:graphicFrameLocks noChangeAspect="1"/>
          </p:cNvGraphicFramePr>
          <p:nvPr>
            <p:extLst>
              <p:ext uri="{D42A27DB-BD31-4B8C-83A1-F6EECF244321}">
                <p14:modId xmlns:p14="http://schemas.microsoft.com/office/powerpoint/2010/main" val="1280330954"/>
              </p:ext>
            </p:extLst>
          </p:nvPr>
        </p:nvGraphicFramePr>
        <p:xfrm>
          <a:off x="116037" y="1194778"/>
          <a:ext cx="5888586" cy="5025223"/>
        </p:xfrm>
        <a:graphic>
          <a:graphicData uri="http://schemas.openxmlformats.org/presentationml/2006/ole">
            <mc:AlternateContent xmlns:mc="http://schemas.openxmlformats.org/markup-compatibility/2006">
              <mc:Choice xmlns:v="urn:schemas-microsoft-com:vml" Requires="v">
                <p:oleObj spid="_x0000_s15781" r:id="rId3" imgW="3800160" imgH="3242880" progId="">
                  <p:embed/>
                </p:oleObj>
              </mc:Choice>
              <mc:Fallback>
                <p:oleObj r:id="rId3" imgW="3800160" imgH="3242880" progId="">
                  <p:embed/>
                  <p:pic>
                    <p:nvPicPr>
                      <p:cNvPr id="0" name=""/>
                      <p:cNvPicPr/>
                      <p:nvPr/>
                    </p:nvPicPr>
                    <p:blipFill>
                      <a:blip r:embed="rId4"/>
                      <a:stretch>
                        <a:fillRect/>
                      </a:stretch>
                    </p:blipFill>
                    <p:spPr>
                      <a:xfrm>
                        <a:off x="116037" y="1194778"/>
                        <a:ext cx="5888586" cy="5025223"/>
                      </a:xfrm>
                      <a:prstGeom prst="rect">
                        <a:avLst/>
                      </a:prstGeom>
                    </p:spPr>
                  </p:pic>
                </p:oleObj>
              </mc:Fallback>
            </mc:AlternateContent>
          </a:graphicData>
        </a:graphic>
      </p:graphicFrame>
      <p:grpSp>
        <p:nvGrpSpPr>
          <p:cNvPr id="12" name="Группа 11">
            <a:extLst>
              <a:ext uri="{FF2B5EF4-FFF2-40B4-BE49-F238E27FC236}">
                <a16:creationId xmlns:a16="http://schemas.microsoft.com/office/drawing/2014/main" id="{D13BE7CE-7B59-4C61-9351-2E7B7E8827EB}"/>
              </a:ext>
            </a:extLst>
          </p:cNvPr>
          <p:cNvGrpSpPr/>
          <p:nvPr/>
        </p:nvGrpSpPr>
        <p:grpSpPr>
          <a:xfrm>
            <a:off x="5284976" y="1194779"/>
            <a:ext cx="6014358" cy="5243032"/>
            <a:chOff x="5284976" y="1194779"/>
            <a:chExt cx="6014358" cy="5243032"/>
          </a:xfrm>
        </p:grpSpPr>
        <p:graphicFrame>
          <p:nvGraphicFramePr>
            <p:cNvPr id="9" name="Объект 8">
              <a:extLst>
                <a:ext uri="{FF2B5EF4-FFF2-40B4-BE49-F238E27FC236}">
                  <a16:creationId xmlns:a16="http://schemas.microsoft.com/office/drawing/2014/main" id="{BC02F5D8-3788-42C3-9847-5B6B5BB07FFE}"/>
                </a:ext>
              </a:extLst>
            </p:cNvPr>
            <p:cNvGraphicFramePr>
              <a:graphicFrameLocks noChangeAspect="1"/>
            </p:cNvGraphicFramePr>
            <p:nvPr>
              <p:extLst>
                <p:ext uri="{D42A27DB-BD31-4B8C-83A1-F6EECF244321}">
                  <p14:modId xmlns:p14="http://schemas.microsoft.com/office/powerpoint/2010/main" val="3038579527"/>
                </p:ext>
              </p:extLst>
            </p:nvPr>
          </p:nvGraphicFramePr>
          <p:xfrm>
            <a:off x="5284976" y="1194779"/>
            <a:ext cx="6014358" cy="5243032"/>
          </p:xfrm>
          <a:graphic>
            <a:graphicData uri="http://schemas.openxmlformats.org/presentationml/2006/ole">
              <mc:AlternateContent xmlns:mc="http://schemas.openxmlformats.org/markup-compatibility/2006">
                <mc:Choice xmlns:v="urn:schemas-microsoft-com:vml" Requires="v">
                  <p:oleObj spid="_x0000_s15782" r:id="rId5" imgW="3849120" imgH="3355200" progId="">
                    <p:embed/>
                  </p:oleObj>
                </mc:Choice>
                <mc:Fallback>
                  <p:oleObj r:id="rId5" imgW="3849120" imgH="3355200" progId="">
                    <p:embed/>
                    <p:pic>
                      <p:nvPicPr>
                        <p:cNvPr id="0" name=""/>
                        <p:cNvPicPr/>
                        <p:nvPr/>
                      </p:nvPicPr>
                      <p:blipFill>
                        <a:blip r:embed="rId6"/>
                        <a:stretch>
                          <a:fillRect/>
                        </a:stretch>
                      </p:blipFill>
                      <p:spPr>
                        <a:xfrm>
                          <a:off x="5284976" y="1194779"/>
                          <a:ext cx="6014358" cy="5243032"/>
                        </a:xfrm>
                        <a:prstGeom prst="rect">
                          <a:avLst/>
                        </a:prstGeom>
                      </p:spPr>
                    </p:pic>
                  </p:oleObj>
                </mc:Fallback>
              </mc:AlternateContent>
            </a:graphicData>
          </a:graphic>
        </p:graphicFrame>
        <p:cxnSp>
          <p:nvCxnSpPr>
            <p:cNvPr id="11" name="Прямая соединительная линия 10">
              <a:extLst>
                <a:ext uri="{FF2B5EF4-FFF2-40B4-BE49-F238E27FC236}">
                  <a16:creationId xmlns:a16="http://schemas.microsoft.com/office/drawing/2014/main" id="{516930E8-CE57-47E7-B423-4AAABAF4BDBA}"/>
                </a:ext>
              </a:extLst>
            </p:cNvPr>
            <p:cNvCxnSpPr>
              <a:cxnSpLocks/>
            </p:cNvCxnSpPr>
            <p:nvPr/>
          </p:nvCxnSpPr>
          <p:spPr>
            <a:xfrm>
              <a:off x="6549232" y="3307743"/>
              <a:ext cx="2833307"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14" name="TextBox 13">
            <a:extLst>
              <a:ext uri="{FF2B5EF4-FFF2-40B4-BE49-F238E27FC236}">
                <a16:creationId xmlns:a16="http://schemas.microsoft.com/office/drawing/2014/main" id="{701B74A0-1359-484E-9039-F3FD4C4834BC}"/>
              </a:ext>
            </a:extLst>
          </p:cNvPr>
          <p:cNvSpPr txBox="1"/>
          <p:nvPr/>
        </p:nvSpPr>
        <p:spPr>
          <a:xfrm>
            <a:off x="2649328" y="5448789"/>
            <a:ext cx="6457950" cy="1200329"/>
          </a:xfrm>
          <a:prstGeom prst="rect">
            <a:avLst/>
          </a:prstGeom>
          <a:noFill/>
        </p:spPr>
        <p:txBody>
          <a:bodyPr wrap="square" rtlCol="0">
            <a:spAutoFit/>
          </a:bodyPr>
          <a:lstStyle/>
          <a:p>
            <a:r>
              <a:rPr lang="ru-RU" sz="2400" b="1" dirty="0"/>
              <a:t>Моменты времени, в которые вторая производная равняется нулю соответствуют прохождению сферой положения равновесия</a:t>
            </a:r>
          </a:p>
        </p:txBody>
      </p:sp>
    </p:spTree>
    <p:extLst>
      <p:ext uri="{BB962C8B-B14F-4D97-AF65-F5344CB8AC3E}">
        <p14:creationId xmlns:p14="http://schemas.microsoft.com/office/powerpoint/2010/main" val="3808888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Прямоугольник 27">
            <a:extLst>
              <a:ext uri="{FF2B5EF4-FFF2-40B4-BE49-F238E27FC236}">
                <a16:creationId xmlns:a16="http://schemas.microsoft.com/office/drawing/2014/main" id="{E5CDC252-18DF-4F3E-9C60-3941EB41D601}"/>
              </a:ext>
            </a:extLst>
          </p:cNvPr>
          <p:cNvSpPr/>
          <p:nvPr/>
        </p:nvSpPr>
        <p:spPr>
          <a:xfrm>
            <a:off x="6656648" y="2205970"/>
            <a:ext cx="175593" cy="320028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Текст 1">
            <a:extLst>
              <a:ext uri="{FF2B5EF4-FFF2-40B4-BE49-F238E27FC236}">
                <a16:creationId xmlns:a16="http://schemas.microsoft.com/office/drawing/2014/main" id="{FCB85FC4-D0BF-419A-BD29-532627B3B229}"/>
              </a:ext>
            </a:extLst>
          </p:cNvPr>
          <p:cNvSpPr>
            <a:spLocks noGrp="1"/>
          </p:cNvSpPr>
          <p:nvPr>
            <p:ph type="body" sz="quarter" idx="11"/>
          </p:nvPr>
        </p:nvSpPr>
        <p:spPr/>
        <p:txBody>
          <a:bodyPr/>
          <a:lstStyle/>
          <a:p>
            <a:r>
              <a:rPr lang="ru-RU" dirty="0"/>
              <a:t>Параметры эксперимента</a:t>
            </a:r>
          </a:p>
        </p:txBody>
      </p:sp>
      <p:sp>
        <p:nvSpPr>
          <p:cNvPr id="3" name="Номер слайда 2">
            <a:extLst>
              <a:ext uri="{FF2B5EF4-FFF2-40B4-BE49-F238E27FC236}">
                <a16:creationId xmlns:a16="http://schemas.microsoft.com/office/drawing/2014/main" id="{D130FF3F-6DF8-4ACF-BA5C-F09B4BB22C94}"/>
              </a:ext>
            </a:extLst>
          </p:cNvPr>
          <p:cNvSpPr>
            <a:spLocks noGrp="1"/>
          </p:cNvSpPr>
          <p:nvPr>
            <p:ph type="sldNum" sz="quarter" idx="13"/>
          </p:nvPr>
        </p:nvSpPr>
        <p:spPr/>
        <p:txBody>
          <a:bodyPr/>
          <a:lstStyle/>
          <a:p>
            <a:fld id="{3FA27E8C-1FE8-9843-A47B-9490F8A0C55F}" type="slidenum">
              <a:rPr lang="ru-RU" smtClean="0"/>
              <a:t>23</a:t>
            </a:fld>
            <a:endParaRPr lang="ru-RU"/>
          </a:p>
        </p:txBody>
      </p:sp>
      <p:cxnSp>
        <p:nvCxnSpPr>
          <p:cNvPr id="5" name="Прямая соединительная линия 4">
            <a:extLst>
              <a:ext uri="{FF2B5EF4-FFF2-40B4-BE49-F238E27FC236}">
                <a16:creationId xmlns:a16="http://schemas.microsoft.com/office/drawing/2014/main" id="{83539D1F-C049-4828-9051-4A5DB0BD21C8}"/>
              </a:ext>
            </a:extLst>
          </p:cNvPr>
          <p:cNvCxnSpPr>
            <a:cxnSpLocks/>
          </p:cNvCxnSpPr>
          <p:nvPr/>
        </p:nvCxnSpPr>
        <p:spPr>
          <a:xfrm flipV="1">
            <a:off x="4186978" y="1289208"/>
            <a:ext cx="915261" cy="2473224"/>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7" name="Прямоугольник 19">
            <a:extLst>
              <a:ext uri="{FF2B5EF4-FFF2-40B4-BE49-F238E27FC236}">
                <a16:creationId xmlns:a16="http://schemas.microsoft.com/office/drawing/2014/main" id="{C8F649EB-C27D-4C1C-981C-C1D1AB916F26}"/>
              </a:ext>
            </a:extLst>
          </p:cNvPr>
          <p:cNvSpPr/>
          <p:nvPr/>
        </p:nvSpPr>
        <p:spPr>
          <a:xfrm flipV="1">
            <a:off x="6572796" y="1107806"/>
            <a:ext cx="661271" cy="413385"/>
          </a:xfrm>
          <a:custGeom>
            <a:avLst/>
            <a:gdLst>
              <a:gd name="connsiteX0" fmla="*/ 0 w 623171"/>
              <a:gd name="connsiteY0" fmla="*/ 0 h 408188"/>
              <a:gd name="connsiteX1" fmla="*/ 623171 w 623171"/>
              <a:gd name="connsiteY1" fmla="*/ 0 h 408188"/>
              <a:gd name="connsiteX2" fmla="*/ 623171 w 623171"/>
              <a:gd name="connsiteY2" fmla="*/ 408188 h 408188"/>
              <a:gd name="connsiteX3" fmla="*/ 0 w 623171"/>
              <a:gd name="connsiteY3" fmla="*/ 408188 h 408188"/>
              <a:gd name="connsiteX4" fmla="*/ 0 w 623171"/>
              <a:gd name="connsiteY4" fmla="*/ 0 h 408188"/>
              <a:gd name="connsiteX0" fmla="*/ 0 w 623171"/>
              <a:gd name="connsiteY0" fmla="*/ 0 h 410244"/>
              <a:gd name="connsiteX1" fmla="*/ 623171 w 623171"/>
              <a:gd name="connsiteY1" fmla="*/ 0 h 410244"/>
              <a:gd name="connsiteX2" fmla="*/ 623171 w 623171"/>
              <a:gd name="connsiteY2" fmla="*/ 408188 h 410244"/>
              <a:gd name="connsiteX3" fmla="*/ 153741 w 623171"/>
              <a:gd name="connsiteY3" fmla="*/ 410244 h 410244"/>
              <a:gd name="connsiteX4" fmla="*/ 0 w 623171"/>
              <a:gd name="connsiteY4" fmla="*/ 408188 h 410244"/>
              <a:gd name="connsiteX5" fmla="*/ 0 w 623171"/>
              <a:gd name="connsiteY5" fmla="*/ 0 h 410244"/>
              <a:gd name="connsiteX0" fmla="*/ 0 w 623171"/>
              <a:gd name="connsiteY0" fmla="*/ 3141 h 413385"/>
              <a:gd name="connsiteX1" fmla="*/ 140406 w 623171"/>
              <a:gd name="connsiteY1" fmla="*/ 0 h 413385"/>
              <a:gd name="connsiteX2" fmla="*/ 623171 w 623171"/>
              <a:gd name="connsiteY2" fmla="*/ 3141 h 413385"/>
              <a:gd name="connsiteX3" fmla="*/ 623171 w 623171"/>
              <a:gd name="connsiteY3" fmla="*/ 411329 h 413385"/>
              <a:gd name="connsiteX4" fmla="*/ 153741 w 623171"/>
              <a:gd name="connsiteY4" fmla="*/ 413385 h 413385"/>
              <a:gd name="connsiteX5" fmla="*/ 0 w 623171"/>
              <a:gd name="connsiteY5" fmla="*/ 411329 h 413385"/>
              <a:gd name="connsiteX6" fmla="*/ 0 w 623171"/>
              <a:gd name="connsiteY6" fmla="*/ 3141 h 413385"/>
              <a:gd name="connsiteX0" fmla="*/ 0 w 623171"/>
              <a:gd name="connsiteY0" fmla="*/ 3141 h 413385"/>
              <a:gd name="connsiteX1" fmla="*/ 176601 w 623171"/>
              <a:gd name="connsiteY1" fmla="*/ 0 h 413385"/>
              <a:gd name="connsiteX2" fmla="*/ 623171 w 623171"/>
              <a:gd name="connsiteY2" fmla="*/ 3141 h 413385"/>
              <a:gd name="connsiteX3" fmla="*/ 623171 w 623171"/>
              <a:gd name="connsiteY3" fmla="*/ 411329 h 413385"/>
              <a:gd name="connsiteX4" fmla="*/ 153741 w 623171"/>
              <a:gd name="connsiteY4" fmla="*/ 413385 h 413385"/>
              <a:gd name="connsiteX5" fmla="*/ 0 w 623171"/>
              <a:gd name="connsiteY5" fmla="*/ 411329 h 413385"/>
              <a:gd name="connsiteX6" fmla="*/ 0 w 623171"/>
              <a:gd name="connsiteY6" fmla="*/ 3141 h 413385"/>
              <a:gd name="connsiteX0" fmla="*/ 36195 w 623171"/>
              <a:gd name="connsiteY0" fmla="*/ 52671 h 413385"/>
              <a:gd name="connsiteX1" fmla="*/ 176601 w 623171"/>
              <a:gd name="connsiteY1" fmla="*/ 0 h 413385"/>
              <a:gd name="connsiteX2" fmla="*/ 623171 w 623171"/>
              <a:gd name="connsiteY2" fmla="*/ 3141 h 413385"/>
              <a:gd name="connsiteX3" fmla="*/ 623171 w 623171"/>
              <a:gd name="connsiteY3" fmla="*/ 411329 h 413385"/>
              <a:gd name="connsiteX4" fmla="*/ 153741 w 623171"/>
              <a:gd name="connsiteY4" fmla="*/ 413385 h 413385"/>
              <a:gd name="connsiteX5" fmla="*/ 0 w 623171"/>
              <a:gd name="connsiteY5" fmla="*/ 411329 h 413385"/>
              <a:gd name="connsiteX6" fmla="*/ 36195 w 623171"/>
              <a:gd name="connsiteY6" fmla="*/ 52671 h 413385"/>
              <a:gd name="connsiteX0" fmla="*/ 7620 w 594596"/>
              <a:gd name="connsiteY0" fmla="*/ 52671 h 413385"/>
              <a:gd name="connsiteX1" fmla="*/ 148026 w 594596"/>
              <a:gd name="connsiteY1" fmla="*/ 0 h 413385"/>
              <a:gd name="connsiteX2" fmla="*/ 594596 w 594596"/>
              <a:gd name="connsiteY2" fmla="*/ 3141 h 413385"/>
              <a:gd name="connsiteX3" fmla="*/ 594596 w 594596"/>
              <a:gd name="connsiteY3" fmla="*/ 411329 h 413385"/>
              <a:gd name="connsiteX4" fmla="*/ 125166 w 594596"/>
              <a:gd name="connsiteY4" fmla="*/ 413385 h 413385"/>
              <a:gd name="connsiteX5" fmla="*/ 0 w 594596"/>
              <a:gd name="connsiteY5" fmla="*/ 348464 h 413385"/>
              <a:gd name="connsiteX6" fmla="*/ 7620 w 594596"/>
              <a:gd name="connsiteY6" fmla="*/ 52671 h 413385"/>
              <a:gd name="connsiteX0" fmla="*/ 74295 w 661271"/>
              <a:gd name="connsiteY0" fmla="*/ 52671 h 413385"/>
              <a:gd name="connsiteX1" fmla="*/ 214701 w 661271"/>
              <a:gd name="connsiteY1" fmla="*/ 0 h 413385"/>
              <a:gd name="connsiteX2" fmla="*/ 661271 w 661271"/>
              <a:gd name="connsiteY2" fmla="*/ 3141 h 413385"/>
              <a:gd name="connsiteX3" fmla="*/ 661271 w 661271"/>
              <a:gd name="connsiteY3" fmla="*/ 411329 h 413385"/>
              <a:gd name="connsiteX4" fmla="*/ 191841 w 661271"/>
              <a:gd name="connsiteY4" fmla="*/ 413385 h 413385"/>
              <a:gd name="connsiteX5" fmla="*/ 0 w 661271"/>
              <a:gd name="connsiteY5" fmla="*/ 297029 h 413385"/>
              <a:gd name="connsiteX6" fmla="*/ 74295 w 661271"/>
              <a:gd name="connsiteY6" fmla="*/ 52671 h 413385"/>
              <a:gd name="connsiteX0" fmla="*/ 11430 w 661271"/>
              <a:gd name="connsiteY0" fmla="*/ 96486 h 413385"/>
              <a:gd name="connsiteX1" fmla="*/ 214701 w 661271"/>
              <a:gd name="connsiteY1" fmla="*/ 0 h 413385"/>
              <a:gd name="connsiteX2" fmla="*/ 661271 w 661271"/>
              <a:gd name="connsiteY2" fmla="*/ 3141 h 413385"/>
              <a:gd name="connsiteX3" fmla="*/ 661271 w 661271"/>
              <a:gd name="connsiteY3" fmla="*/ 411329 h 413385"/>
              <a:gd name="connsiteX4" fmla="*/ 191841 w 661271"/>
              <a:gd name="connsiteY4" fmla="*/ 413385 h 413385"/>
              <a:gd name="connsiteX5" fmla="*/ 0 w 661271"/>
              <a:gd name="connsiteY5" fmla="*/ 297029 h 413385"/>
              <a:gd name="connsiteX6" fmla="*/ 11430 w 661271"/>
              <a:gd name="connsiteY6" fmla="*/ 96486 h 413385"/>
              <a:gd name="connsiteX0" fmla="*/ 5715 w 661271"/>
              <a:gd name="connsiteY0" fmla="*/ 100296 h 413385"/>
              <a:gd name="connsiteX1" fmla="*/ 214701 w 661271"/>
              <a:gd name="connsiteY1" fmla="*/ 0 h 413385"/>
              <a:gd name="connsiteX2" fmla="*/ 661271 w 661271"/>
              <a:gd name="connsiteY2" fmla="*/ 3141 h 413385"/>
              <a:gd name="connsiteX3" fmla="*/ 661271 w 661271"/>
              <a:gd name="connsiteY3" fmla="*/ 411329 h 413385"/>
              <a:gd name="connsiteX4" fmla="*/ 191841 w 661271"/>
              <a:gd name="connsiteY4" fmla="*/ 413385 h 413385"/>
              <a:gd name="connsiteX5" fmla="*/ 0 w 661271"/>
              <a:gd name="connsiteY5" fmla="*/ 297029 h 413385"/>
              <a:gd name="connsiteX6" fmla="*/ 5715 w 661271"/>
              <a:gd name="connsiteY6" fmla="*/ 100296 h 4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271" h="413385">
                <a:moveTo>
                  <a:pt x="5715" y="100296"/>
                </a:moveTo>
                <a:lnTo>
                  <a:pt x="214701" y="0"/>
                </a:lnTo>
                <a:lnTo>
                  <a:pt x="661271" y="3141"/>
                </a:lnTo>
                <a:lnTo>
                  <a:pt x="661271" y="411329"/>
                </a:lnTo>
                <a:lnTo>
                  <a:pt x="191841" y="413385"/>
                </a:lnTo>
                <a:lnTo>
                  <a:pt x="0" y="297029"/>
                </a:lnTo>
                <a:lnTo>
                  <a:pt x="5715" y="100296"/>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Прямоугольник 7">
            <a:extLst>
              <a:ext uri="{FF2B5EF4-FFF2-40B4-BE49-F238E27FC236}">
                <a16:creationId xmlns:a16="http://schemas.microsoft.com/office/drawing/2014/main" id="{D7EB0E25-EDC7-4881-B1E5-F979B2889230}"/>
              </a:ext>
            </a:extLst>
          </p:cNvPr>
          <p:cNvSpPr/>
          <p:nvPr/>
        </p:nvSpPr>
        <p:spPr>
          <a:xfrm flipV="1">
            <a:off x="7234067" y="855283"/>
            <a:ext cx="282797" cy="4992722"/>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Прямоугольник 8">
            <a:extLst>
              <a:ext uri="{FF2B5EF4-FFF2-40B4-BE49-F238E27FC236}">
                <a16:creationId xmlns:a16="http://schemas.microsoft.com/office/drawing/2014/main" id="{1BAACDF6-899E-4A3C-A07A-CA63A70AAFFB}"/>
              </a:ext>
            </a:extLst>
          </p:cNvPr>
          <p:cNvSpPr/>
          <p:nvPr/>
        </p:nvSpPr>
        <p:spPr>
          <a:xfrm flipV="1">
            <a:off x="6744444" y="5650604"/>
            <a:ext cx="1506324" cy="408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Овал 10">
            <a:extLst>
              <a:ext uri="{FF2B5EF4-FFF2-40B4-BE49-F238E27FC236}">
                <a16:creationId xmlns:a16="http://schemas.microsoft.com/office/drawing/2014/main" id="{25BDE62C-0E0C-4882-8B0F-B5F1A62CD01A}"/>
              </a:ext>
            </a:extLst>
          </p:cNvPr>
          <p:cNvSpPr/>
          <p:nvPr/>
        </p:nvSpPr>
        <p:spPr>
          <a:xfrm>
            <a:off x="4009964" y="3641443"/>
            <a:ext cx="346841" cy="34684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00B050"/>
              </a:solidFill>
            </a:endParaRPr>
          </a:p>
        </p:txBody>
      </p:sp>
      <p:sp>
        <p:nvSpPr>
          <p:cNvPr id="27" name="Прямоугольник 26">
            <a:extLst>
              <a:ext uri="{FF2B5EF4-FFF2-40B4-BE49-F238E27FC236}">
                <a16:creationId xmlns:a16="http://schemas.microsoft.com/office/drawing/2014/main" id="{FFA3AE05-2847-45C3-AA55-E6C2F52B8093}"/>
              </a:ext>
            </a:extLst>
          </p:cNvPr>
          <p:cNvSpPr/>
          <p:nvPr/>
        </p:nvSpPr>
        <p:spPr>
          <a:xfrm flipV="1">
            <a:off x="2950880" y="1228981"/>
            <a:ext cx="4222675" cy="183492"/>
          </a:xfrm>
          <a:prstGeom prst="rect">
            <a:avLst/>
          </a:prstGeom>
          <a:solidFill>
            <a:srgbClr val="D1B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9" name="Прямоугольник 28">
            <a:extLst>
              <a:ext uri="{FF2B5EF4-FFF2-40B4-BE49-F238E27FC236}">
                <a16:creationId xmlns:a16="http://schemas.microsoft.com/office/drawing/2014/main" id="{D9FECB8E-3AB9-49F9-8F81-C4C84C7E1F23}"/>
              </a:ext>
            </a:extLst>
          </p:cNvPr>
          <p:cNvSpPr/>
          <p:nvPr/>
        </p:nvSpPr>
        <p:spPr>
          <a:xfrm flipV="1">
            <a:off x="6448870" y="1260055"/>
            <a:ext cx="609397" cy="121344"/>
          </a:xfrm>
          <a:prstGeom prst="rect">
            <a:avLst/>
          </a:prstGeom>
          <a:solidFill>
            <a:srgbClr val="D1B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0" name="Прямоугольник 29">
            <a:extLst>
              <a:ext uri="{FF2B5EF4-FFF2-40B4-BE49-F238E27FC236}">
                <a16:creationId xmlns:a16="http://schemas.microsoft.com/office/drawing/2014/main" id="{4F9F7E37-B934-4A05-ACAE-EE4884858F68}"/>
              </a:ext>
            </a:extLst>
          </p:cNvPr>
          <p:cNvSpPr/>
          <p:nvPr/>
        </p:nvSpPr>
        <p:spPr>
          <a:xfrm>
            <a:off x="3276010" y="2205970"/>
            <a:ext cx="175593" cy="320028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1" name="Соединитель: изогнутый 30">
            <a:extLst>
              <a:ext uri="{FF2B5EF4-FFF2-40B4-BE49-F238E27FC236}">
                <a16:creationId xmlns:a16="http://schemas.microsoft.com/office/drawing/2014/main" id="{F5250623-7DC6-4768-89AC-F09442C993C1}"/>
              </a:ext>
            </a:extLst>
          </p:cNvPr>
          <p:cNvCxnSpPr>
            <a:cxnSpLocks/>
          </p:cNvCxnSpPr>
          <p:nvPr/>
        </p:nvCxnSpPr>
        <p:spPr>
          <a:xfrm rot="5400000">
            <a:off x="5853416" y="5991125"/>
            <a:ext cx="1516392" cy="283911"/>
          </a:xfrm>
          <a:prstGeom prst="curved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a:extLst>
              <a:ext uri="{FF2B5EF4-FFF2-40B4-BE49-F238E27FC236}">
                <a16:creationId xmlns:a16="http://schemas.microsoft.com/office/drawing/2014/main" id="{1EAED6E5-3DA8-4BE1-8E69-F2658B67C1F2}"/>
              </a:ext>
            </a:extLst>
          </p:cNvPr>
          <p:cNvCxnSpPr>
            <a:cxnSpLocks/>
          </p:cNvCxnSpPr>
          <p:nvPr/>
        </p:nvCxnSpPr>
        <p:spPr>
          <a:xfrm flipV="1">
            <a:off x="5020209" y="1381399"/>
            <a:ext cx="74257" cy="5617917"/>
          </a:xfrm>
          <a:prstGeom prst="line">
            <a:avLst/>
          </a:prstGeom>
          <a:ln w="28575">
            <a:solidFill>
              <a:schemeClr val="tx1"/>
            </a:solidFill>
            <a:prstDash val="dashDot"/>
          </a:ln>
        </p:spPr>
        <p:style>
          <a:lnRef idx="1">
            <a:schemeClr val="accent2"/>
          </a:lnRef>
          <a:fillRef idx="0">
            <a:schemeClr val="accent2"/>
          </a:fillRef>
          <a:effectRef idx="0">
            <a:schemeClr val="accent2"/>
          </a:effectRef>
          <a:fontRef idx="minor">
            <a:schemeClr val="tx1"/>
          </a:fontRef>
        </p:style>
      </p:cxnSp>
      <p:cxnSp>
        <p:nvCxnSpPr>
          <p:cNvPr id="16" name="Соединитель: изогнутый 15">
            <a:extLst>
              <a:ext uri="{FF2B5EF4-FFF2-40B4-BE49-F238E27FC236}">
                <a16:creationId xmlns:a16="http://schemas.microsoft.com/office/drawing/2014/main" id="{F71FF752-5351-4E8B-A685-D889DEB5503E}"/>
              </a:ext>
            </a:extLst>
          </p:cNvPr>
          <p:cNvCxnSpPr>
            <a:cxnSpLocks/>
          </p:cNvCxnSpPr>
          <p:nvPr/>
        </p:nvCxnSpPr>
        <p:spPr>
          <a:xfrm rot="16200000" flipH="1">
            <a:off x="2953932" y="5778770"/>
            <a:ext cx="1553246" cy="728761"/>
          </a:xfrm>
          <a:prstGeom prst="curved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Прямая соединительная линия 38">
            <a:extLst>
              <a:ext uri="{FF2B5EF4-FFF2-40B4-BE49-F238E27FC236}">
                <a16:creationId xmlns:a16="http://schemas.microsoft.com/office/drawing/2014/main" id="{81382C7A-0C2C-43DA-BCF5-0D183F216422}"/>
              </a:ext>
            </a:extLst>
          </p:cNvPr>
          <p:cNvCxnSpPr>
            <a:cxnSpLocks/>
          </p:cNvCxnSpPr>
          <p:nvPr/>
        </p:nvCxnSpPr>
        <p:spPr>
          <a:xfrm>
            <a:off x="4377241" y="3814863"/>
            <a:ext cx="557743" cy="0"/>
          </a:xfrm>
          <a:prstGeom prst="line">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24D0EA7A-5EB5-47C5-88AA-5D810A50A77F}"/>
              </a:ext>
            </a:extLst>
          </p:cNvPr>
          <p:cNvSpPr txBox="1"/>
          <p:nvPr/>
        </p:nvSpPr>
        <p:spPr>
          <a:xfrm>
            <a:off x="3485790" y="4014375"/>
            <a:ext cx="3530077" cy="646331"/>
          </a:xfrm>
          <a:prstGeom prst="rect">
            <a:avLst/>
          </a:prstGeom>
          <a:noFill/>
        </p:spPr>
        <p:txBody>
          <a:bodyPr wrap="square" rtlCol="0">
            <a:spAutoFit/>
          </a:bodyPr>
          <a:lstStyle/>
          <a:p>
            <a:r>
              <a:rPr lang="ru-RU" dirty="0"/>
              <a:t>Отклонение центра сферы от вертикали -</a:t>
            </a:r>
            <a:r>
              <a:rPr lang="en-US" dirty="0"/>
              <a:t> x</a:t>
            </a:r>
            <a:r>
              <a:rPr lang="ru-RU" dirty="0"/>
              <a:t> </a:t>
            </a:r>
          </a:p>
        </p:txBody>
      </p:sp>
      <p:sp>
        <p:nvSpPr>
          <p:cNvPr id="43" name="TextBox 42">
            <a:extLst>
              <a:ext uri="{FF2B5EF4-FFF2-40B4-BE49-F238E27FC236}">
                <a16:creationId xmlns:a16="http://schemas.microsoft.com/office/drawing/2014/main" id="{9A5C9B9C-6323-4212-872F-9CA481812D8D}"/>
              </a:ext>
            </a:extLst>
          </p:cNvPr>
          <p:cNvSpPr txBox="1"/>
          <p:nvPr/>
        </p:nvSpPr>
        <p:spPr>
          <a:xfrm>
            <a:off x="3514837" y="3204834"/>
            <a:ext cx="2997896" cy="369332"/>
          </a:xfrm>
          <a:prstGeom prst="rect">
            <a:avLst/>
          </a:prstGeom>
          <a:noFill/>
        </p:spPr>
        <p:txBody>
          <a:bodyPr wrap="square">
            <a:spAutoFit/>
          </a:bodyPr>
          <a:lstStyle/>
          <a:p>
            <a:r>
              <a:rPr lang="ru-RU" dirty="0"/>
              <a:t>Радиус сферы –</a:t>
            </a:r>
            <a:r>
              <a:rPr lang="en-US" dirty="0"/>
              <a:t> r</a:t>
            </a:r>
            <a:r>
              <a:rPr lang="ru-RU" dirty="0"/>
              <a:t> = </a:t>
            </a:r>
            <a:r>
              <a:rPr lang="en-US" dirty="0"/>
              <a:t>2</a:t>
            </a:r>
            <a:r>
              <a:rPr lang="ru-RU" dirty="0"/>
              <a:t>0мм </a:t>
            </a:r>
          </a:p>
        </p:txBody>
      </p:sp>
    </p:spTree>
    <p:extLst>
      <p:ext uri="{BB962C8B-B14F-4D97-AF65-F5344CB8AC3E}">
        <p14:creationId xmlns:p14="http://schemas.microsoft.com/office/powerpoint/2010/main" val="4288998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Овал 20">
            <a:extLst>
              <a:ext uri="{FF2B5EF4-FFF2-40B4-BE49-F238E27FC236}">
                <a16:creationId xmlns:a16="http://schemas.microsoft.com/office/drawing/2014/main" id="{394377A9-BE7C-4729-AD91-1EE5CE02CC51}"/>
              </a:ext>
            </a:extLst>
          </p:cNvPr>
          <p:cNvSpPr/>
          <p:nvPr/>
        </p:nvSpPr>
        <p:spPr>
          <a:xfrm>
            <a:off x="475217" y="1442090"/>
            <a:ext cx="2644241" cy="3764512"/>
          </a:xfrm>
          <a:prstGeom prst="ellipse">
            <a:avLst/>
          </a:prstGeom>
          <a:solidFill>
            <a:schemeClr val="bg1">
              <a:lumMod val="50000"/>
            </a:schemeClr>
          </a:solidFill>
          <a:ln w="28575">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Текст 7">
            <a:extLst>
              <a:ext uri="{FF2B5EF4-FFF2-40B4-BE49-F238E27FC236}">
                <a16:creationId xmlns:a16="http://schemas.microsoft.com/office/drawing/2014/main" id="{7F514C08-DB75-481A-A699-63EBA29CF2B4}"/>
              </a:ext>
            </a:extLst>
          </p:cNvPr>
          <p:cNvSpPr>
            <a:spLocks noGrp="1"/>
          </p:cNvSpPr>
          <p:nvPr>
            <p:ph type="body" sz="quarter" idx="11"/>
          </p:nvPr>
        </p:nvSpPr>
        <p:spPr/>
        <p:txBody>
          <a:bodyPr/>
          <a:lstStyle/>
          <a:p>
            <a:r>
              <a:rPr lang="ru-RU" dirty="0"/>
              <a:t>Поле круглой пластины</a:t>
            </a:r>
          </a:p>
        </p:txBody>
      </p:sp>
      <p:sp>
        <p:nvSpPr>
          <p:cNvPr id="5" name="Номер слайда 4">
            <a:extLst>
              <a:ext uri="{FF2B5EF4-FFF2-40B4-BE49-F238E27FC236}">
                <a16:creationId xmlns:a16="http://schemas.microsoft.com/office/drawing/2014/main" id="{5F2B3034-FDA5-49B7-A08D-CB428DA6D4A3}"/>
              </a:ext>
            </a:extLst>
          </p:cNvPr>
          <p:cNvSpPr>
            <a:spLocks noGrp="1"/>
          </p:cNvSpPr>
          <p:nvPr>
            <p:ph type="sldNum" sz="quarter" idx="13"/>
          </p:nvPr>
        </p:nvSpPr>
        <p:spPr/>
        <p:txBody>
          <a:bodyPr/>
          <a:lstStyle/>
          <a:p>
            <a:fld id="{3FA27E8C-1FE8-9843-A47B-9490F8A0C55F}" type="slidenum">
              <a:rPr lang="ru-RU" smtClean="0"/>
              <a:t>24</a:t>
            </a:fld>
            <a:endParaRPr lang="ru-RU"/>
          </a:p>
        </p:txBody>
      </p:sp>
      <p:sp>
        <p:nvSpPr>
          <p:cNvPr id="7" name="Заголовок 6">
            <a:extLst>
              <a:ext uri="{FF2B5EF4-FFF2-40B4-BE49-F238E27FC236}">
                <a16:creationId xmlns:a16="http://schemas.microsoft.com/office/drawing/2014/main" id="{2AC6E887-5EF3-43AD-961C-88881EC3F80A}"/>
              </a:ext>
            </a:extLst>
          </p:cNvPr>
          <p:cNvSpPr>
            <a:spLocks noGrp="1"/>
          </p:cNvSpPr>
          <p:nvPr>
            <p:ph type="title"/>
          </p:nvPr>
        </p:nvSpPr>
        <p:spPr/>
        <p:txBody>
          <a:bodyPr/>
          <a:lstStyle/>
          <a:p>
            <a:r>
              <a:rPr lang="ru-RU" dirty="0"/>
              <a:t>Применим закон Кулона для точной оценки </a:t>
            </a:r>
            <a:r>
              <a:rPr lang="ru-RU" i="1" dirty="0"/>
              <a:t>напряженности</a:t>
            </a:r>
            <a:r>
              <a:rPr lang="ru-RU" dirty="0"/>
              <a:t> поля</a:t>
            </a:r>
          </a:p>
        </p:txBody>
      </p:sp>
      <p:sp>
        <p:nvSpPr>
          <p:cNvPr id="13" name="Овал 12">
            <a:extLst>
              <a:ext uri="{FF2B5EF4-FFF2-40B4-BE49-F238E27FC236}">
                <a16:creationId xmlns:a16="http://schemas.microsoft.com/office/drawing/2014/main" id="{BDD63EE1-739B-4A4B-BEFF-7AE5B5835ECE}"/>
              </a:ext>
            </a:extLst>
          </p:cNvPr>
          <p:cNvSpPr/>
          <p:nvPr/>
        </p:nvSpPr>
        <p:spPr>
          <a:xfrm>
            <a:off x="1439148" y="2722035"/>
            <a:ext cx="1204622" cy="1204622"/>
          </a:xfrm>
          <a:prstGeom prst="ellipse">
            <a:avLst/>
          </a:prstGeom>
          <a:noFill/>
          <a:ln w="28575"/>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a:extLst>
              <a:ext uri="{FF2B5EF4-FFF2-40B4-BE49-F238E27FC236}">
                <a16:creationId xmlns:a16="http://schemas.microsoft.com/office/drawing/2014/main" id="{6F1A2B0D-A231-4EB3-A031-AE75A3466FA4}"/>
              </a:ext>
            </a:extLst>
          </p:cNvPr>
          <p:cNvCxnSpPr>
            <a:cxnSpLocks/>
          </p:cNvCxnSpPr>
          <p:nvPr/>
        </p:nvCxnSpPr>
        <p:spPr>
          <a:xfrm>
            <a:off x="2065297" y="3379098"/>
            <a:ext cx="1155211" cy="295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a:extLst>
              <a:ext uri="{FF2B5EF4-FFF2-40B4-BE49-F238E27FC236}">
                <a16:creationId xmlns:a16="http://schemas.microsoft.com/office/drawing/2014/main" id="{30687E2D-D742-49A5-B04C-EBFB2F653F54}"/>
              </a:ext>
            </a:extLst>
          </p:cNvPr>
          <p:cNvCxnSpPr>
            <a:cxnSpLocks/>
          </p:cNvCxnSpPr>
          <p:nvPr/>
        </p:nvCxnSpPr>
        <p:spPr>
          <a:xfrm flipV="1">
            <a:off x="2121444" y="2806307"/>
            <a:ext cx="0" cy="518039"/>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A6876B0-BF1D-45AF-984C-902A545E7C3A}"/>
              </a:ext>
            </a:extLst>
          </p:cNvPr>
          <p:cNvSpPr txBox="1"/>
          <p:nvPr/>
        </p:nvSpPr>
        <p:spPr>
          <a:xfrm>
            <a:off x="1847156" y="2866162"/>
            <a:ext cx="222561" cy="369332"/>
          </a:xfrm>
          <a:prstGeom prst="rect">
            <a:avLst/>
          </a:prstGeom>
          <a:noFill/>
        </p:spPr>
        <p:txBody>
          <a:bodyPr wrap="square" rtlCol="0">
            <a:spAutoFit/>
          </a:bodyPr>
          <a:lstStyle/>
          <a:p>
            <a:r>
              <a:rPr lang="en-US" dirty="0"/>
              <a:t>r</a:t>
            </a:r>
            <a:endParaRPr lang="ru-RU" dirty="0"/>
          </a:p>
        </p:txBody>
      </p:sp>
      <p:sp>
        <p:nvSpPr>
          <p:cNvPr id="24" name="TextBox 23">
            <a:extLst>
              <a:ext uri="{FF2B5EF4-FFF2-40B4-BE49-F238E27FC236}">
                <a16:creationId xmlns:a16="http://schemas.microsoft.com/office/drawing/2014/main" id="{9DA75A1D-468A-4390-B5C2-69D8610161E4}"/>
              </a:ext>
            </a:extLst>
          </p:cNvPr>
          <p:cNvSpPr txBox="1"/>
          <p:nvPr/>
        </p:nvSpPr>
        <p:spPr>
          <a:xfrm>
            <a:off x="2921480" y="3402144"/>
            <a:ext cx="503896" cy="369332"/>
          </a:xfrm>
          <a:prstGeom prst="rect">
            <a:avLst/>
          </a:prstGeom>
          <a:noFill/>
        </p:spPr>
        <p:txBody>
          <a:bodyPr wrap="square" rtlCol="0">
            <a:spAutoFit/>
          </a:bodyPr>
          <a:lstStyle/>
          <a:p>
            <a:r>
              <a:rPr lang="en-US" dirty="0"/>
              <a:t>h</a:t>
            </a:r>
            <a:endParaRPr lang="ru-RU"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BF980E4-2517-4346-A992-25D36213974E}"/>
                  </a:ext>
                </a:extLst>
              </p:cNvPr>
              <p:cNvSpPr txBox="1"/>
              <p:nvPr/>
            </p:nvSpPr>
            <p:spPr>
              <a:xfrm>
                <a:off x="3973429" y="1869216"/>
                <a:ext cx="6929782" cy="9688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ru-RU" sz="2400" b="0" i="1" smtClean="0">
                              <a:latin typeface="Cambria Math" panose="02040503050406030204" pitchFamily="18" charset="0"/>
                            </a:rPr>
                            <m:t>пласт</m:t>
                          </m:r>
                        </m:sub>
                      </m:sSub>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0</m:t>
                          </m:r>
                        </m:sub>
                        <m:sup>
                          <m:r>
                            <a:rPr lang="en-US" sz="2400" b="0" i="1" smtClean="0">
                              <a:latin typeface="Cambria Math" panose="02040503050406030204" pitchFamily="18" charset="0"/>
                            </a:rPr>
                            <m:t>𝑎</m:t>
                          </m:r>
                        </m:sup>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4</m:t>
                                  </m:r>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0</m:t>
                                  </m:r>
                                </m:sub>
                              </m:sSub>
                            </m:den>
                          </m:f>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𝑟h</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𝑟</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h</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m:t>
                                      </m:r>
                                    </m:num>
                                    <m:den>
                                      <m:r>
                                        <a:rPr lang="en-US" sz="2400" b="0" i="1" smtClean="0">
                                          <a:latin typeface="Cambria Math" panose="02040503050406030204" pitchFamily="18" charset="0"/>
                                        </a:rPr>
                                        <m:t>2</m:t>
                                      </m:r>
                                    </m:den>
                                  </m:f>
                                </m:sup>
                              </m:sSup>
                            </m:den>
                          </m:f>
                        </m:e>
                      </m:nary>
                      <m:r>
                        <a:rPr lang="en-US" sz="2400" b="0" i="1" smtClean="0">
                          <a:latin typeface="Cambria Math" panose="02040503050406030204" pitchFamily="18" charset="0"/>
                        </a:rPr>
                        <m:t>𝑑𝑟</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𝑢</m:t>
                          </m:r>
                        </m:num>
                        <m:den>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𝑑</m:t>
                          </m:r>
                        </m:den>
                      </m:f>
                      <m:r>
                        <a:rPr lang="en-US" sz="2400" b="0" i="1" smtClean="0">
                          <a:latin typeface="Cambria Math" panose="02040503050406030204" pitchFamily="18" charset="0"/>
                          <a:ea typeface="Cambria Math" panose="02040503050406030204" pitchFamily="18" charset="0"/>
                        </a:rPr>
                        <m:t>∙(1−</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h</m:t>
                          </m:r>
                        </m:num>
                        <m:den>
                          <m:rad>
                            <m:radPr>
                              <m:degHide m:val="on"/>
                              <m:ctrlPr>
                                <a:rPr lang="en-US" sz="2400" b="0" i="1" smtClean="0">
                                  <a:latin typeface="Cambria Math" panose="02040503050406030204" pitchFamily="18" charset="0"/>
                                  <a:ea typeface="Cambria Math" panose="02040503050406030204" pitchFamily="18" charset="0"/>
                                </a:rPr>
                              </m:ctrlPr>
                            </m:radPr>
                            <m:deg/>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h</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e>
                                <m:sup>
                                  <m:r>
                                    <a:rPr lang="en-US" sz="2400" b="0" i="1" smtClean="0">
                                      <a:latin typeface="Cambria Math" panose="02040503050406030204" pitchFamily="18" charset="0"/>
                                      <a:ea typeface="Cambria Math" panose="02040503050406030204" pitchFamily="18" charset="0"/>
                                    </a:rPr>
                                    <m:t>2</m:t>
                                  </m:r>
                                </m:sup>
                              </m:sSup>
                            </m:e>
                          </m:rad>
                        </m:den>
                      </m:f>
                      <m:r>
                        <a:rPr lang="en-US" sz="2400" b="0" i="1" smtClean="0">
                          <a:latin typeface="Cambria Math" panose="02040503050406030204" pitchFamily="18" charset="0"/>
                          <a:ea typeface="Cambria Math" panose="02040503050406030204" pitchFamily="18" charset="0"/>
                        </a:rPr>
                        <m:t>)</m:t>
                      </m:r>
                    </m:oMath>
                  </m:oMathPara>
                </a14:m>
                <a:endParaRPr lang="ru-RU" sz="2400" dirty="0"/>
              </a:p>
            </p:txBody>
          </p:sp>
        </mc:Choice>
        <mc:Fallback xmlns="">
          <p:sp>
            <p:nvSpPr>
              <p:cNvPr id="25" name="TextBox 24">
                <a:extLst>
                  <a:ext uri="{FF2B5EF4-FFF2-40B4-BE49-F238E27FC236}">
                    <a16:creationId xmlns:a16="http://schemas.microsoft.com/office/drawing/2014/main" id="{7BF980E4-2517-4346-A992-25D36213974E}"/>
                  </a:ext>
                </a:extLst>
              </p:cNvPr>
              <p:cNvSpPr txBox="1">
                <a:spLocks noRot="1" noChangeAspect="1" noMove="1" noResize="1" noEditPoints="1" noAdjustHandles="1" noChangeArrowheads="1" noChangeShapeType="1" noTextEdit="1"/>
              </p:cNvSpPr>
              <p:nvPr/>
            </p:nvSpPr>
            <p:spPr>
              <a:xfrm>
                <a:off x="3973429" y="1869216"/>
                <a:ext cx="6929782" cy="968855"/>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D8258E1-35E7-4878-9AF5-27AB5DF5CF99}"/>
                  </a:ext>
                </a:extLst>
              </p:cNvPr>
              <p:cNvSpPr txBox="1"/>
              <p:nvPr/>
            </p:nvSpPr>
            <p:spPr>
              <a:xfrm>
                <a:off x="3753065" y="3539394"/>
                <a:ext cx="7507706" cy="1015663"/>
              </a:xfrm>
              <a:prstGeom prst="rect">
                <a:avLst/>
              </a:prstGeom>
              <a:noFill/>
            </p:spPr>
            <p:txBody>
              <a:bodyPr wrap="square" rtlCol="0">
                <a:spAutoFit/>
              </a:bodyPr>
              <a:lstStyle/>
              <a:p>
                <a:r>
                  <a:rPr lang="ru-RU" sz="2000" dirty="0">
                    <a:latin typeface="Cambria Math" panose="02040503050406030204" pitchFamily="18" charset="0"/>
                    <a:ea typeface="Cambria Math" panose="02040503050406030204" pitchFamily="18" charset="0"/>
                  </a:rPr>
                  <a:t>Напряженность меняется от </a:t>
                </a:r>
                <a14:m>
                  <m:oMath xmlns:m="http://schemas.openxmlformats.org/officeDocument/2006/math">
                    <m:r>
                      <a:rPr lang="ru-RU" sz="2000" i="1" smtClean="0">
                        <a:latin typeface="Cambria Math" panose="02040503050406030204" pitchFamily="18" charset="0"/>
                        <a:ea typeface="Cambria Math" panose="02040503050406030204" pitchFamily="18" charset="0"/>
                      </a:rPr>
                      <m:t>≈</m:t>
                    </m:r>
                  </m:oMath>
                </a14:m>
                <a:r>
                  <a:rPr lang="en-US" sz="2000" dirty="0">
                    <a:latin typeface="Cambria Math" panose="02040503050406030204" pitchFamily="18" charset="0"/>
                    <a:ea typeface="Cambria Math" panose="02040503050406030204" pitchFamily="18" charset="0"/>
                  </a:rPr>
                  <a:t> </a:t>
                </a:r>
                <a14:m>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u</m:t>
                    </m:r>
                    <m:r>
                      <a:rPr lang="en-US" sz="2000" i="1" smtClean="0">
                        <a:latin typeface="Cambria Math" panose="02040503050406030204" pitchFamily="18" charset="0"/>
                        <a:ea typeface="Cambria Math" panose="02040503050406030204" pitchFamily="18" charset="0"/>
                      </a:rPr>
                      <m:t>∙</m:t>
                    </m:r>
                    <m:r>
                      <a:rPr lang="ru-RU" sz="2000" b="0" i="1" smtClean="0">
                        <a:latin typeface="Cambria Math" panose="02040503050406030204" pitchFamily="18" charset="0"/>
                        <a:ea typeface="Cambria Math" panose="02040503050406030204" pitchFamily="18" charset="0"/>
                      </a:rPr>
                      <m:t>6 </m:t>
                    </m:r>
                    <m:r>
                      <m:rPr>
                        <m:nor/>
                      </m:rPr>
                      <a:rPr lang="ru-RU" sz="2000" dirty="0" smtClean="0">
                        <a:latin typeface="Cambria Math" panose="02040503050406030204" pitchFamily="18" charset="0"/>
                        <a:ea typeface="Cambria Math" panose="02040503050406030204" pitchFamily="18" charset="0"/>
                      </a:rPr>
                      <m:t>в центре конденсатора</m:t>
                    </m:r>
                    <m:r>
                      <a:rPr lang="ru-RU" sz="2000" b="0" i="1" dirty="0" smtClean="0">
                        <a:latin typeface="Cambria Math" panose="02040503050406030204" pitchFamily="18" charset="0"/>
                        <a:ea typeface="Cambria Math" panose="02040503050406030204" pitchFamily="18" charset="0"/>
                      </a:rPr>
                      <m:t> </m:t>
                    </m:r>
                    <m:r>
                      <a:rPr lang="ru-RU" sz="2000" b="0" i="1" smtClean="0">
                        <a:latin typeface="Cambria Math" panose="02040503050406030204" pitchFamily="18" charset="0"/>
                        <a:ea typeface="Cambria Math" panose="02040503050406030204" pitchFamily="18" charset="0"/>
                      </a:rPr>
                      <m:t>до ≈</m:t>
                    </m:r>
                    <m:r>
                      <a:rPr lang="en-US" sz="2000" b="0" i="1" smtClean="0">
                        <a:latin typeface="Cambria Math" panose="02040503050406030204" pitchFamily="18" charset="0"/>
                        <a:ea typeface="Cambria Math" panose="02040503050406030204" pitchFamily="18" charset="0"/>
                      </a:rPr>
                      <m:t>𝑢</m:t>
                    </m:r>
                    <m:r>
                      <a:rPr lang="en-US" sz="2000" b="0" i="1" smtClean="0">
                        <a:latin typeface="Cambria Math" panose="02040503050406030204" pitchFamily="18" charset="0"/>
                        <a:ea typeface="Cambria Math" panose="02040503050406030204" pitchFamily="18" charset="0"/>
                      </a:rPr>
                      <m:t>∙7</m:t>
                    </m:r>
                  </m:oMath>
                </a14:m>
                <a:r>
                  <a:rPr lang="ru-RU" sz="2000" b="0" dirty="0">
                    <a:latin typeface="Cambria Math" panose="02040503050406030204" pitchFamily="18" charset="0"/>
                    <a:ea typeface="Cambria Math" panose="02040503050406030204" pitchFamily="18" charset="0"/>
                  </a:rPr>
                  <a:t> в состоянии максимального отклонения, полученного в ходе эксперимента</a:t>
                </a:r>
              </a:p>
            </p:txBody>
          </p:sp>
        </mc:Choice>
        <mc:Fallback xmlns="">
          <p:sp>
            <p:nvSpPr>
              <p:cNvPr id="29" name="TextBox 28">
                <a:extLst>
                  <a:ext uri="{FF2B5EF4-FFF2-40B4-BE49-F238E27FC236}">
                    <a16:creationId xmlns:a16="http://schemas.microsoft.com/office/drawing/2014/main" id="{AD8258E1-35E7-4878-9AF5-27AB5DF5CF99}"/>
                  </a:ext>
                </a:extLst>
              </p:cNvPr>
              <p:cNvSpPr txBox="1">
                <a:spLocks noRot="1" noChangeAspect="1" noMove="1" noResize="1" noEditPoints="1" noAdjustHandles="1" noChangeArrowheads="1" noChangeShapeType="1" noTextEdit="1"/>
              </p:cNvSpPr>
              <p:nvPr/>
            </p:nvSpPr>
            <p:spPr>
              <a:xfrm>
                <a:off x="3753065" y="3539394"/>
                <a:ext cx="7507706" cy="1015663"/>
              </a:xfrm>
              <a:prstGeom prst="rect">
                <a:avLst/>
              </a:prstGeom>
              <a:blipFill>
                <a:blip r:embed="rId3"/>
                <a:stretch>
                  <a:fillRect l="-894" t="-3614" b="-1024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1CC2C3B-87A1-44B1-A436-02B9083F763B}"/>
                  </a:ext>
                </a:extLst>
              </p:cNvPr>
              <p:cNvSpPr txBox="1"/>
              <p:nvPr/>
            </p:nvSpPr>
            <p:spPr>
              <a:xfrm>
                <a:off x="1849029" y="5936527"/>
                <a:ext cx="7087153" cy="637354"/>
              </a:xfrm>
              <a:prstGeom prst="rect">
                <a:avLst/>
              </a:prstGeom>
              <a:noFill/>
            </p:spPr>
            <p:txBody>
              <a:bodyPr wrap="square" rtlCol="0">
                <a:spAutoFit/>
              </a:bodyPr>
              <a:lstStyle/>
              <a:p>
                <a:r>
                  <a:rPr lang="ru-RU" sz="2400" dirty="0">
                    <a:latin typeface="Cambria Math" panose="02040503050406030204" pitchFamily="18" charset="0"/>
                    <a:ea typeface="Cambria Math" panose="02040503050406030204" pitchFamily="18" charset="0"/>
                  </a:rPr>
                  <a:t>В пределе </a:t>
                </a:r>
                <a14:m>
                  <m:oMath xmlns:m="http://schemas.openxmlformats.org/officeDocument/2006/math">
                    <m:limLow>
                      <m:limLowPr>
                        <m:ctrlPr>
                          <a:rPr lang="ru-RU" sz="2400" i="1" smtClean="0">
                            <a:solidFill>
                              <a:srgbClr val="836967"/>
                            </a:solidFill>
                            <a:latin typeface="Cambria Math" panose="02040503050406030204" pitchFamily="18" charset="0"/>
                            <a:ea typeface="Cambria Math" panose="02040503050406030204" pitchFamily="18" charset="0"/>
                          </a:rPr>
                        </m:ctrlPr>
                      </m:limLowPr>
                      <m:e>
                        <m:r>
                          <m:rPr>
                            <m:sty m:val="p"/>
                          </m:rPr>
                          <a:rPr lang="ru-RU" sz="2400">
                            <a:latin typeface="Cambria Math" panose="02040503050406030204" pitchFamily="18" charset="0"/>
                            <a:ea typeface="Cambria Math" panose="02040503050406030204" pitchFamily="18" charset="0"/>
                          </a:rPr>
                          <m:t>lim</m:t>
                        </m:r>
                      </m:e>
                      <m:lim>
                        <m:r>
                          <a:rPr lang="ru-RU" sz="2400" i="1">
                            <a:latin typeface="Cambria Math" panose="02040503050406030204" pitchFamily="18" charset="0"/>
                            <a:ea typeface="Cambria Math" panose="02040503050406030204" pitchFamily="18" charset="0"/>
                          </a:rPr>
                          <m:t>𝑎</m:t>
                        </m:r>
                        <m:r>
                          <a:rPr lang="ru-RU" sz="2400" i="0">
                            <a:latin typeface="Cambria Math" panose="02040503050406030204" pitchFamily="18" charset="0"/>
                            <a:ea typeface="Cambria Math" panose="02040503050406030204" pitchFamily="18" charset="0"/>
                          </a:rPr>
                          <m:t>→∞</m:t>
                        </m:r>
                      </m:lim>
                    </m:limLow>
                    <m:r>
                      <a:rPr lang="ru-RU" sz="2400" i="1">
                        <a:latin typeface="Cambria Math" panose="02040503050406030204" pitchFamily="18" charset="0"/>
                        <a:ea typeface="Cambria Math" panose="02040503050406030204" pitchFamily="18" charset="0"/>
                      </a:rPr>
                      <m:t>𝐸</m:t>
                    </m:r>
                    <m:r>
                      <a:rPr lang="ru-RU" sz="2400" i="0">
                        <a:latin typeface="Cambria Math" panose="02040503050406030204" pitchFamily="18" charset="0"/>
                        <a:ea typeface="Cambria Math" panose="02040503050406030204" pitchFamily="18" charset="0"/>
                      </a:rPr>
                      <m:t>=</m:t>
                    </m:r>
                    <m:f>
                      <m:fPr>
                        <m:ctrlPr>
                          <a:rPr lang="ru-RU" sz="2400" i="1">
                            <a:solidFill>
                              <a:srgbClr val="836967"/>
                            </a:solidFill>
                            <a:latin typeface="Cambria Math" panose="02040503050406030204" pitchFamily="18" charset="0"/>
                            <a:ea typeface="Cambria Math" panose="02040503050406030204" pitchFamily="18" charset="0"/>
                          </a:rPr>
                        </m:ctrlPr>
                      </m:fPr>
                      <m:num>
                        <m:r>
                          <a:rPr lang="ru-RU" sz="2400" i="1">
                            <a:latin typeface="Cambria Math" panose="02040503050406030204" pitchFamily="18" charset="0"/>
                            <a:ea typeface="Cambria Math" panose="02040503050406030204" pitchFamily="18" charset="0"/>
                          </a:rPr>
                          <m:t>𝑢</m:t>
                        </m:r>
                      </m:num>
                      <m:den>
                        <m:r>
                          <a:rPr lang="ru-RU" sz="2400" i="1">
                            <a:latin typeface="Cambria Math" panose="02040503050406030204" pitchFamily="18" charset="0"/>
                            <a:ea typeface="Cambria Math" panose="02040503050406030204" pitchFamily="18" charset="0"/>
                          </a:rPr>
                          <m:t>𝑑</m:t>
                        </m:r>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∙8,33 В∗</m:t>
                    </m:r>
                    <m:sSup>
                      <m:sSupPr>
                        <m:ctrlPr>
                          <a:rPr lang="ru-RU" sz="2400" b="0" i="1" smtClean="0">
                            <a:latin typeface="Cambria Math" panose="02040503050406030204" pitchFamily="18" charset="0"/>
                            <a:ea typeface="Cambria Math" panose="02040503050406030204" pitchFamily="18" charset="0"/>
                          </a:rPr>
                        </m:ctrlPr>
                      </m:sSupPr>
                      <m:e>
                        <m:r>
                          <a:rPr lang="ru-RU" sz="2400" b="0" i="1" smtClean="0">
                            <a:latin typeface="Cambria Math" panose="02040503050406030204" pitchFamily="18" charset="0"/>
                            <a:ea typeface="Cambria Math" panose="02040503050406030204" pitchFamily="18" charset="0"/>
                          </a:rPr>
                          <m:t>м</m:t>
                        </m:r>
                      </m:e>
                      <m:sup>
                        <m:r>
                          <a:rPr lang="ru-RU" sz="2400" b="0" i="1" smtClean="0">
                            <a:latin typeface="Cambria Math" panose="02040503050406030204" pitchFamily="18" charset="0"/>
                            <a:ea typeface="Cambria Math" panose="02040503050406030204" pitchFamily="18" charset="0"/>
                          </a:rPr>
                          <m:t>−1</m:t>
                        </m:r>
                      </m:sup>
                    </m:sSup>
                  </m:oMath>
                </a14:m>
                <a:endParaRPr lang="ru-RU" sz="2400" baseline="-25000" dirty="0">
                  <a:latin typeface="Cambria Math" panose="02040503050406030204" pitchFamily="18"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E1CC2C3B-87A1-44B1-A436-02B9083F763B}"/>
                  </a:ext>
                </a:extLst>
              </p:cNvPr>
              <p:cNvSpPr txBox="1">
                <a:spLocks noRot="1" noChangeAspect="1" noMove="1" noResize="1" noEditPoints="1" noAdjustHandles="1" noChangeArrowheads="1" noChangeShapeType="1" noTextEdit="1"/>
              </p:cNvSpPr>
              <p:nvPr/>
            </p:nvSpPr>
            <p:spPr>
              <a:xfrm>
                <a:off x="1849029" y="5936527"/>
                <a:ext cx="7087153" cy="637354"/>
              </a:xfrm>
              <a:prstGeom prst="rect">
                <a:avLst/>
              </a:prstGeom>
              <a:blipFill>
                <a:blip r:embed="rId4"/>
                <a:stretch>
                  <a:fillRect l="-1290" t="-1923"/>
                </a:stretch>
              </a:blipFill>
            </p:spPr>
            <p:txBody>
              <a:bodyPr/>
              <a:lstStyle/>
              <a:p>
                <a:r>
                  <a:rPr lang="ru-RU">
                    <a:noFill/>
                  </a:rPr>
                  <a:t> </a:t>
                </a:r>
              </a:p>
            </p:txBody>
          </p:sp>
        </mc:Fallback>
      </mc:AlternateContent>
      <p:sp>
        <p:nvSpPr>
          <p:cNvPr id="17" name="Овал 16">
            <a:extLst>
              <a:ext uri="{FF2B5EF4-FFF2-40B4-BE49-F238E27FC236}">
                <a16:creationId xmlns:a16="http://schemas.microsoft.com/office/drawing/2014/main" id="{081C9F10-E36C-4A19-8E90-0FAC409B6142}"/>
              </a:ext>
            </a:extLst>
          </p:cNvPr>
          <p:cNvSpPr/>
          <p:nvPr/>
        </p:nvSpPr>
        <p:spPr>
          <a:xfrm>
            <a:off x="781135" y="1659644"/>
            <a:ext cx="2211186" cy="3286908"/>
          </a:xfrm>
          <a:prstGeom prst="ellipse">
            <a:avLst/>
          </a:prstGeom>
          <a:noFill/>
          <a:ln w="28575"/>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Овал 11">
            <a:extLst>
              <a:ext uri="{FF2B5EF4-FFF2-40B4-BE49-F238E27FC236}">
                <a16:creationId xmlns:a16="http://schemas.microsoft.com/office/drawing/2014/main" id="{4FC174B0-B0FB-42F6-AF51-C5CA9AE16384}"/>
              </a:ext>
            </a:extLst>
          </p:cNvPr>
          <p:cNvSpPr/>
          <p:nvPr/>
        </p:nvSpPr>
        <p:spPr>
          <a:xfrm>
            <a:off x="3277941" y="3245616"/>
            <a:ext cx="326004" cy="32600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091053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F4AB9BEF-4756-4E44-8F86-17EDD6F001D1}"/>
              </a:ext>
            </a:extLst>
          </p:cNvPr>
          <p:cNvSpPr>
            <a:spLocks noGrp="1"/>
          </p:cNvSpPr>
          <p:nvPr>
            <p:ph type="body" sz="quarter" idx="10"/>
          </p:nvPr>
        </p:nvSpPr>
        <p:spPr/>
        <p:txBody>
          <a:bodyPr/>
          <a:lstStyle/>
          <a:p>
            <a:r>
              <a:rPr lang="ru-RU" dirty="0"/>
              <a:t>Оценка</a:t>
            </a:r>
          </a:p>
        </p:txBody>
      </p:sp>
      <p:sp>
        <p:nvSpPr>
          <p:cNvPr id="3" name="Текст 2">
            <a:extLst>
              <a:ext uri="{FF2B5EF4-FFF2-40B4-BE49-F238E27FC236}">
                <a16:creationId xmlns:a16="http://schemas.microsoft.com/office/drawing/2014/main" id="{E5417084-AC88-4D88-ADA5-E374B6F80C54}"/>
              </a:ext>
            </a:extLst>
          </p:cNvPr>
          <p:cNvSpPr>
            <a:spLocks noGrp="1"/>
          </p:cNvSpPr>
          <p:nvPr>
            <p:ph type="body" sz="quarter" idx="11"/>
          </p:nvPr>
        </p:nvSpPr>
        <p:spPr/>
        <p:txBody>
          <a:bodyPr/>
          <a:lstStyle/>
          <a:p>
            <a:r>
              <a:rPr lang="ru-RU" dirty="0"/>
              <a:t>Вычисление напряженности</a:t>
            </a:r>
          </a:p>
        </p:txBody>
      </p:sp>
      <p:sp>
        <p:nvSpPr>
          <p:cNvPr id="4" name="Текст 3">
            <a:extLst>
              <a:ext uri="{FF2B5EF4-FFF2-40B4-BE49-F238E27FC236}">
                <a16:creationId xmlns:a16="http://schemas.microsoft.com/office/drawing/2014/main" id="{75E5FB16-8DC0-44D6-83E8-1E3FCF539D09}"/>
              </a:ext>
            </a:extLst>
          </p:cNvPr>
          <p:cNvSpPr>
            <a:spLocks noGrp="1"/>
          </p:cNvSpPr>
          <p:nvPr>
            <p:ph type="body" sz="quarter" idx="12"/>
          </p:nvPr>
        </p:nvSpPr>
        <p:spPr/>
        <p:txBody>
          <a:bodyPr/>
          <a:lstStyle/>
          <a:p>
            <a:r>
              <a:rPr lang="ru-RU" dirty="0"/>
              <a:t>Выводы</a:t>
            </a:r>
          </a:p>
        </p:txBody>
      </p:sp>
      <p:sp>
        <p:nvSpPr>
          <p:cNvPr id="5" name="Номер слайда 4">
            <a:extLst>
              <a:ext uri="{FF2B5EF4-FFF2-40B4-BE49-F238E27FC236}">
                <a16:creationId xmlns:a16="http://schemas.microsoft.com/office/drawing/2014/main" id="{77958ADC-1ACD-4C06-BC80-A6D81E6F8AE0}"/>
              </a:ext>
            </a:extLst>
          </p:cNvPr>
          <p:cNvSpPr>
            <a:spLocks noGrp="1"/>
          </p:cNvSpPr>
          <p:nvPr>
            <p:ph type="sldNum" sz="quarter" idx="13"/>
          </p:nvPr>
        </p:nvSpPr>
        <p:spPr/>
        <p:txBody>
          <a:bodyPr/>
          <a:lstStyle/>
          <a:p>
            <a:fld id="{3FA27E8C-1FE8-9843-A47B-9490F8A0C55F}" type="slidenum">
              <a:rPr lang="ru-RU" smtClean="0"/>
              <a:t>25</a:t>
            </a:fld>
            <a:endParaRPr lang="ru-RU"/>
          </a:p>
        </p:txBody>
      </p:sp>
      <p:sp>
        <p:nvSpPr>
          <p:cNvPr id="6" name="Заголовок 5">
            <a:extLst>
              <a:ext uri="{FF2B5EF4-FFF2-40B4-BE49-F238E27FC236}">
                <a16:creationId xmlns:a16="http://schemas.microsoft.com/office/drawing/2014/main" id="{14F8B47B-A973-4099-9404-DA95E67A86E0}"/>
              </a:ext>
            </a:extLst>
          </p:cNvPr>
          <p:cNvSpPr>
            <a:spLocks noGrp="1"/>
          </p:cNvSpPr>
          <p:nvPr>
            <p:ph type="title"/>
          </p:nvPr>
        </p:nvSpPr>
        <p:spPr/>
        <p:txBody>
          <a:bodyPr/>
          <a:lstStyle/>
          <a:p>
            <a:r>
              <a:rPr lang="ru-RU" dirty="0"/>
              <a:t>Вычислим значения</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346E3D-3B5C-44D8-B2A1-80FA6B2EB30A}"/>
                  </a:ext>
                </a:extLst>
              </p:cNvPr>
              <p:cNvSpPr txBox="1"/>
              <p:nvPr/>
            </p:nvSpPr>
            <p:spPr>
              <a:xfrm>
                <a:off x="6417905" y="3950956"/>
                <a:ext cx="5894613" cy="723596"/>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r>
                          <m:rPr>
                            <m:sty m:val="p"/>
                          </m:rPr>
                          <a:rPr lang="en-US" sz="2800" b="0" i="0" smtClean="0">
                            <a:latin typeface="Cambria Math" panose="02040503050406030204" pitchFamily="18" charset="0"/>
                          </a:rPr>
                          <m:t>tg</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𝛼</m:t>
                        </m:r>
                        <m:r>
                          <a:rPr lang="en-US" sz="2800" b="0" i="1" smtClean="0">
                            <a:latin typeface="Cambria Math" panose="02040503050406030204" pitchFamily="18" charset="0"/>
                          </a:rPr>
                          <m:t>)</m:t>
                        </m:r>
                      </m:num>
                      <m:den>
                        <m:r>
                          <a:rPr lang="en-US" sz="2800" b="0" i="1" smtClean="0">
                            <a:latin typeface="Cambria Math" panose="02040503050406030204" pitchFamily="18" charset="0"/>
                          </a:rPr>
                          <m:t>𝑈</m:t>
                        </m:r>
                        <m:r>
                          <a:rPr lang="en-US" sz="2800" b="0" i="1" baseline="30000" smtClean="0">
                            <a:latin typeface="Cambria Math" panose="02040503050406030204" pitchFamily="18" charset="0"/>
                          </a:rPr>
                          <m:t>2</m:t>
                        </m:r>
                      </m:den>
                    </m:f>
                  </m:oMath>
                </a14:m>
                <a:r>
                  <a:rPr lang="en-US" sz="2800" dirty="0">
                    <a:latin typeface="+mj-lt"/>
                  </a:rPr>
                  <a:t>= k = </a:t>
                </a:r>
                <a14:m>
                  <m:oMath xmlns:m="http://schemas.openxmlformats.org/officeDocument/2006/math">
                    <m:d>
                      <m:dPr>
                        <m:ctrlPr>
                          <a:rPr lang="en-US" sz="2800" b="0" i="1" smtClean="0">
                            <a:latin typeface="Cambria Math" panose="02040503050406030204" pitchFamily="18" charset="0"/>
                            <a:ea typeface="Cambria Math" panose="02040503050406030204" pitchFamily="18" charset="0"/>
                          </a:rPr>
                        </m:ctrlPr>
                      </m:dPr>
                      <m:e>
                        <m:r>
                          <a:rPr lang="en-US" sz="2800" b="0" i="0" smtClean="0">
                            <a:latin typeface="Cambria Math" panose="02040503050406030204" pitchFamily="18" charset="0"/>
                            <a:ea typeface="Cambria Math" panose="02040503050406030204" pitchFamily="18" charset="0"/>
                          </a:rPr>
                          <m:t>1,83</m:t>
                        </m:r>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 0,03</m:t>
                        </m:r>
                      </m:e>
                    </m:d>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 </m:t>
                    </m:r>
                  </m:oMath>
                </a14:m>
                <a:r>
                  <a:rPr lang="en-US" sz="2800" dirty="0">
                    <a:latin typeface="+mj-lt"/>
                  </a:rPr>
                  <a:t>10</a:t>
                </a:r>
                <a:r>
                  <a:rPr lang="en-US" sz="2800" baseline="30000" dirty="0">
                    <a:latin typeface="+mj-lt"/>
                  </a:rPr>
                  <a:t>-10</a:t>
                </a:r>
                <a:r>
                  <a:rPr lang="en-US" sz="2800" dirty="0">
                    <a:latin typeface="+mj-lt"/>
                  </a:rPr>
                  <a:t> </a:t>
                </a:r>
                <a:r>
                  <a:rPr lang="ru-RU" sz="2800" dirty="0">
                    <a:latin typeface="+mj-lt"/>
                  </a:rPr>
                  <a:t>, В</a:t>
                </a:r>
                <a:r>
                  <a:rPr lang="ru-RU" sz="2800" baseline="30000" dirty="0">
                    <a:latin typeface="+mj-lt"/>
                  </a:rPr>
                  <a:t>-2</a:t>
                </a:r>
              </a:p>
            </p:txBody>
          </p:sp>
        </mc:Choice>
        <mc:Fallback xmlns="">
          <p:sp>
            <p:nvSpPr>
              <p:cNvPr id="9" name="TextBox 8">
                <a:extLst>
                  <a:ext uri="{FF2B5EF4-FFF2-40B4-BE49-F238E27FC236}">
                    <a16:creationId xmlns:a16="http://schemas.microsoft.com/office/drawing/2014/main" id="{91346E3D-3B5C-44D8-B2A1-80FA6B2EB30A}"/>
                  </a:ext>
                </a:extLst>
              </p:cNvPr>
              <p:cNvSpPr txBox="1">
                <a:spLocks noRot="1" noChangeAspect="1" noMove="1" noResize="1" noEditPoints="1" noAdjustHandles="1" noChangeArrowheads="1" noChangeShapeType="1" noTextEdit="1"/>
              </p:cNvSpPr>
              <p:nvPr/>
            </p:nvSpPr>
            <p:spPr>
              <a:xfrm>
                <a:off x="6417905" y="3950956"/>
                <a:ext cx="5894613" cy="723596"/>
              </a:xfrm>
              <a:prstGeom prst="rect">
                <a:avLst/>
              </a:prstGeom>
              <a:blipFill>
                <a:blip r:embed="rId3"/>
                <a:stretch>
                  <a:fillRect b="-10924"/>
                </a:stretch>
              </a:blipFill>
            </p:spPr>
            <p:txBody>
              <a:bodyPr/>
              <a:lstStyle/>
              <a:p>
                <a:r>
                  <a:rPr lang="ru-RU">
                    <a:noFill/>
                  </a:rPr>
                  <a:t> </a:t>
                </a:r>
              </a:p>
            </p:txBody>
          </p:sp>
        </mc:Fallback>
      </mc:AlternateContent>
      <p:graphicFrame>
        <p:nvGraphicFramePr>
          <p:cNvPr id="10" name="Объект 9">
            <a:extLst>
              <a:ext uri="{FF2B5EF4-FFF2-40B4-BE49-F238E27FC236}">
                <a16:creationId xmlns:a16="http://schemas.microsoft.com/office/drawing/2014/main" id="{CD58A4CD-1491-4E49-A2B2-BDA14038FF41}"/>
              </a:ext>
            </a:extLst>
          </p:cNvPr>
          <p:cNvGraphicFramePr>
            <a:graphicFrameLocks noChangeAspect="1"/>
          </p:cNvGraphicFramePr>
          <p:nvPr>
            <p:extLst>
              <p:ext uri="{D42A27DB-BD31-4B8C-83A1-F6EECF244321}">
                <p14:modId xmlns:p14="http://schemas.microsoft.com/office/powerpoint/2010/main" val="2602640117"/>
              </p:ext>
            </p:extLst>
          </p:nvPr>
        </p:nvGraphicFramePr>
        <p:xfrm>
          <a:off x="-217157" y="1308034"/>
          <a:ext cx="7795168" cy="6330459"/>
        </p:xfrm>
        <a:graphic>
          <a:graphicData uri="http://schemas.openxmlformats.org/presentationml/2006/ole">
            <mc:AlternateContent xmlns:mc="http://schemas.openxmlformats.org/markup-compatibility/2006">
              <mc:Choice xmlns:v="urn:schemas-microsoft-com:vml" Requires="v">
                <p:oleObj spid="_x0000_s6799" r:id="rId4" imgW="3725280" imgH="3025440" progId="">
                  <p:embed/>
                </p:oleObj>
              </mc:Choice>
              <mc:Fallback>
                <p:oleObj r:id="rId4" imgW="3725280" imgH="3025440" progId="">
                  <p:embed/>
                  <p:pic>
                    <p:nvPicPr>
                      <p:cNvPr id="0" name=""/>
                      <p:cNvPicPr/>
                      <p:nvPr/>
                    </p:nvPicPr>
                    <p:blipFill>
                      <a:blip r:embed="rId5"/>
                      <a:stretch>
                        <a:fillRect/>
                      </a:stretch>
                    </p:blipFill>
                    <p:spPr>
                      <a:xfrm>
                        <a:off x="-217157" y="1308034"/>
                        <a:ext cx="7795168" cy="633045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AFF27B-CEDB-428D-A1C5-251803E368C5}"/>
                  </a:ext>
                </a:extLst>
              </p:cNvPr>
              <p:cNvSpPr txBox="1"/>
              <p:nvPr/>
            </p:nvSpPr>
            <p:spPr>
              <a:xfrm>
                <a:off x="5846246" y="1333758"/>
                <a:ext cx="5396516" cy="7167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ru-RU" sz="2400" i="1" smtClean="0">
                          <a:latin typeface="Cambria Math" panose="02040503050406030204" pitchFamily="18" charset="0"/>
                        </a:rPr>
                        <m:t>𝐶</m:t>
                      </m:r>
                      <m:r>
                        <a:rPr lang="ru-RU" sz="2400" i="0">
                          <a:latin typeface="Cambria Math" panose="02040503050406030204" pitchFamily="18" charset="0"/>
                        </a:rPr>
                        <m:t>=</m:t>
                      </m:r>
                      <m:r>
                        <a:rPr lang="ru-RU" sz="2400" i="1" smtClean="0">
                          <a:latin typeface="Cambria Math" panose="02040503050406030204" pitchFamily="18" charset="0"/>
                        </a:rPr>
                        <m:t>𝑚</m:t>
                      </m:r>
                      <m:r>
                        <m:rPr>
                          <m:sty m:val="p"/>
                        </m:rPr>
                        <a:rPr lang="en-US" sz="2400" b="0" i="0" smtClean="0">
                          <a:latin typeface="Cambria Math" panose="02040503050406030204" pitchFamily="18" charset="0"/>
                        </a:rPr>
                        <m:t>g</m:t>
                      </m:r>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rPr>
                        <m:t>d</m:t>
                      </m:r>
                      <m:r>
                        <a:rPr lang="en-US" sz="2400" b="0" i="1" smtClean="0">
                          <a:latin typeface="Cambria Math" panose="02040503050406030204" pitchFamily="18" charset="0"/>
                          <a:ea typeface="Cambria Math" panose="02040503050406030204" pitchFamily="18" charset="0"/>
                        </a:rPr>
                        <m:t>∙</m:t>
                      </m:r>
                      <m:r>
                        <a:rPr lang="ru-RU" sz="2400" b="0" i="1" smtClean="0">
                          <a:latin typeface="Cambria Math" panose="02040503050406030204" pitchFamily="18" charset="0"/>
                          <a:ea typeface="Cambria Math" panose="02040503050406030204" pitchFamily="18" charset="0"/>
                        </a:rPr>
                        <m:t>2</m:t>
                      </m:r>
                      <m:r>
                        <a:rPr lang="ru-RU" sz="2400" i="0">
                          <a:latin typeface="Cambria Math" panose="02040503050406030204" pitchFamily="18" charset="0"/>
                        </a:rPr>
                        <m:t>⋅</m:t>
                      </m:r>
                      <m:f>
                        <m:fPr>
                          <m:ctrlPr>
                            <a:rPr lang="ru-RU" sz="2400" i="1">
                              <a:solidFill>
                                <a:srgbClr val="836967"/>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𝑡𝑔</m:t>
                          </m:r>
                          <m:d>
                            <m:dPr>
                              <m:ctrlPr>
                                <a:rPr lang="ru-RU" sz="2400" i="1">
                                  <a:solidFill>
                                    <a:srgbClr val="836967"/>
                                  </a:solidFill>
                                  <a:latin typeface="Cambria Math" panose="02040503050406030204" pitchFamily="18" charset="0"/>
                                </a:rPr>
                              </m:ctrlPr>
                            </m:dPr>
                            <m:e>
                              <m:r>
                                <a:rPr lang="ru-RU" sz="2400" i="1">
                                  <a:latin typeface="Cambria Math" panose="02040503050406030204" pitchFamily="18" charset="0"/>
                                </a:rPr>
                                <m:t>𝛼</m:t>
                              </m:r>
                            </m:e>
                          </m:d>
                        </m:num>
                        <m:den>
                          <m:sSup>
                            <m:sSupPr>
                              <m:ctrlPr>
                                <a:rPr lang="ru-RU" sz="2400" i="1">
                                  <a:solidFill>
                                    <a:srgbClr val="836967"/>
                                  </a:solidFill>
                                  <a:latin typeface="Cambria Math" panose="02040503050406030204" pitchFamily="18" charset="0"/>
                                </a:rPr>
                              </m:ctrlPr>
                            </m:sSupPr>
                            <m:e>
                              <m:r>
                                <a:rPr lang="ru-RU" sz="2400" i="1">
                                  <a:latin typeface="Cambria Math" panose="02040503050406030204" pitchFamily="18" charset="0"/>
                                </a:rPr>
                                <m:t>𝑢</m:t>
                              </m:r>
                            </m:e>
                            <m:sup>
                              <m:r>
                                <a:rPr lang="ru-RU" sz="2400" i="0">
                                  <a:latin typeface="Cambria Math" panose="02040503050406030204" pitchFamily="18" charset="0"/>
                                </a:rPr>
                                <m:t>2</m:t>
                              </m:r>
                            </m:sup>
                          </m:sSup>
                        </m:den>
                      </m:f>
                    </m:oMath>
                  </m:oMathPara>
                </a14:m>
                <a:endParaRPr lang="ru-RU" sz="2400" dirty="0"/>
              </a:p>
            </p:txBody>
          </p:sp>
        </mc:Choice>
        <mc:Fallback xmlns="">
          <p:sp>
            <p:nvSpPr>
              <p:cNvPr id="20" name="TextBox 19">
                <a:extLst>
                  <a:ext uri="{FF2B5EF4-FFF2-40B4-BE49-F238E27FC236}">
                    <a16:creationId xmlns:a16="http://schemas.microsoft.com/office/drawing/2014/main" id="{9FAFF27B-CEDB-428D-A1C5-251803E368C5}"/>
                  </a:ext>
                </a:extLst>
              </p:cNvPr>
              <p:cNvSpPr txBox="1">
                <a:spLocks noRot="1" noChangeAspect="1" noMove="1" noResize="1" noEditPoints="1" noAdjustHandles="1" noChangeArrowheads="1" noChangeShapeType="1" noTextEdit="1"/>
              </p:cNvSpPr>
              <p:nvPr/>
            </p:nvSpPr>
            <p:spPr>
              <a:xfrm>
                <a:off x="5846246" y="1333758"/>
                <a:ext cx="5396516" cy="716799"/>
              </a:xfrm>
              <a:prstGeom prst="rect">
                <a:avLst/>
              </a:prstGeom>
              <a:blipFill>
                <a:blip r:embed="rId6"/>
                <a:stretch>
                  <a:fillRect/>
                </a:stretch>
              </a:blipFill>
            </p:spPr>
            <p:txBody>
              <a:bodyPr/>
              <a:lstStyle/>
              <a:p>
                <a:r>
                  <a:rPr lang="ru-RU">
                    <a:noFill/>
                  </a:rPr>
                  <a:t> </a:t>
                </a:r>
              </a:p>
            </p:txBody>
          </p:sp>
        </mc:Fallback>
      </mc:AlternateContent>
      <p:cxnSp>
        <p:nvCxnSpPr>
          <p:cNvPr id="21" name="Прямая со стрелкой 20">
            <a:extLst>
              <a:ext uri="{FF2B5EF4-FFF2-40B4-BE49-F238E27FC236}">
                <a16:creationId xmlns:a16="http://schemas.microsoft.com/office/drawing/2014/main" id="{62BE873E-6DBE-4F28-B9DE-63E688DAFEAE}"/>
              </a:ext>
            </a:extLst>
          </p:cNvPr>
          <p:cNvCxnSpPr>
            <a:cxnSpLocks/>
          </p:cNvCxnSpPr>
          <p:nvPr/>
        </p:nvCxnSpPr>
        <p:spPr>
          <a:xfrm flipH="1" flipV="1">
            <a:off x="7304105" y="2107150"/>
            <a:ext cx="302297" cy="7441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a:extLst>
              <a:ext uri="{FF2B5EF4-FFF2-40B4-BE49-F238E27FC236}">
                <a16:creationId xmlns:a16="http://schemas.microsoft.com/office/drawing/2014/main" id="{7AE3C1A1-B179-49A7-A686-426D78EBD679}"/>
              </a:ext>
            </a:extLst>
          </p:cNvPr>
          <p:cNvCxnSpPr>
            <a:cxnSpLocks/>
          </p:cNvCxnSpPr>
          <p:nvPr/>
        </p:nvCxnSpPr>
        <p:spPr>
          <a:xfrm flipV="1">
            <a:off x="7853516" y="2115217"/>
            <a:ext cx="273100" cy="7441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Овал 22">
            <a:extLst>
              <a:ext uri="{FF2B5EF4-FFF2-40B4-BE49-F238E27FC236}">
                <a16:creationId xmlns:a16="http://schemas.microsoft.com/office/drawing/2014/main" id="{D5EA5B87-189D-4EF3-9590-65ECEFBA0842}"/>
              </a:ext>
            </a:extLst>
          </p:cNvPr>
          <p:cNvSpPr/>
          <p:nvPr/>
        </p:nvSpPr>
        <p:spPr>
          <a:xfrm>
            <a:off x="7628603" y="1410268"/>
            <a:ext cx="1435658" cy="67410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CCF56BDE-65E9-4301-B446-0CA04D7EBFBF}"/>
              </a:ext>
            </a:extLst>
          </p:cNvPr>
          <p:cNvSpPr/>
          <p:nvPr/>
        </p:nvSpPr>
        <p:spPr>
          <a:xfrm>
            <a:off x="7023846" y="1533369"/>
            <a:ext cx="473106" cy="47994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TextBox 24">
            <a:extLst>
              <a:ext uri="{FF2B5EF4-FFF2-40B4-BE49-F238E27FC236}">
                <a16:creationId xmlns:a16="http://schemas.microsoft.com/office/drawing/2014/main" id="{28D7F92C-DD19-47B4-A543-A81200979999}"/>
              </a:ext>
            </a:extLst>
          </p:cNvPr>
          <p:cNvSpPr txBox="1"/>
          <p:nvPr/>
        </p:nvSpPr>
        <p:spPr>
          <a:xfrm>
            <a:off x="6859649" y="2819560"/>
            <a:ext cx="2430456" cy="523220"/>
          </a:xfrm>
          <a:prstGeom prst="rect">
            <a:avLst/>
          </a:prstGeom>
          <a:noFill/>
        </p:spPr>
        <p:txBody>
          <a:bodyPr wrap="square" rtlCol="0">
            <a:spAutoFit/>
          </a:bodyPr>
          <a:lstStyle/>
          <a:p>
            <a:r>
              <a:rPr lang="ru-RU" sz="2800" dirty="0"/>
              <a:t>константы</a:t>
            </a:r>
          </a:p>
        </p:txBody>
      </p:sp>
      <p:sp>
        <p:nvSpPr>
          <p:cNvPr id="26" name="Овал 25">
            <a:extLst>
              <a:ext uri="{FF2B5EF4-FFF2-40B4-BE49-F238E27FC236}">
                <a16:creationId xmlns:a16="http://schemas.microsoft.com/office/drawing/2014/main" id="{DB09B155-504A-416F-BB9D-4AB412D7EF42}"/>
              </a:ext>
            </a:extLst>
          </p:cNvPr>
          <p:cNvSpPr/>
          <p:nvPr/>
        </p:nvSpPr>
        <p:spPr>
          <a:xfrm>
            <a:off x="9064261" y="1228643"/>
            <a:ext cx="1095127" cy="102923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7" name="Прямая со стрелкой 26">
            <a:extLst>
              <a:ext uri="{FF2B5EF4-FFF2-40B4-BE49-F238E27FC236}">
                <a16:creationId xmlns:a16="http://schemas.microsoft.com/office/drawing/2014/main" id="{DDEBE447-01F7-4831-9C6E-4B3BE02DF20A}"/>
              </a:ext>
            </a:extLst>
          </p:cNvPr>
          <p:cNvCxnSpPr>
            <a:cxnSpLocks/>
          </p:cNvCxnSpPr>
          <p:nvPr/>
        </p:nvCxnSpPr>
        <p:spPr>
          <a:xfrm flipV="1">
            <a:off x="9218815" y="2461351"/>
            <a:ext cx="188297" cy="474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45411A8-BE23-459B-A1BD-11F1B109BA8F}"/>
                  </a:ext>
                </a:extLst>
              </p:cNvPr>
              <p:cNvSpPr txBox="1"/>
              <p:nvPr/>
            </p:nvSpPr>
            <p:spPr>
              <a:xfrm>
                <a:off x="8288820" y="2907044"/>
                <a:ext cx="2463197"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ea typeface="Cambria Math" panose="02040503050406030204" pitchFamily="18" charset="0"/>
                            </a:rPr>
                          </m:ctrlPr>
                        </m:funcPr>
                        <m:fName>
                          <m:r>
                            <m:rPr>
                              <m:sty m:val="p"/>
                            </m:rPr>
                            <a:rPr lang="en-US" sz="2800" i="0" smtClean="0">
                              <a:latin typeface="Cambria Math" panose="02040503050406030204" pitchFamily="18" charset="0"/>
                              <a:ea typeface="Cambria Math" panose="02040503050406030204" pitchFamily="18" charset="0"/>
                            </a:rPr>
                            <m:t>t</m:t>
                          </m:r>
                          <m:r>
                            <a:rPr lang="en-US" sz="2800" b="0" i="1" smtClean="0">
                              <a:latin typeface="Cambria Math" panose="02040503050406030204" pitchFamily="18" charset="0"/>
                              <a:ea typeface="Cambria Math" panose="02040503050406030204" pitchFamily="18" charset="0"/>
                            </a:rPr>
                            <m:t>𝑔</m:t>
                          </m:r>
                        </m:fName>
                        <m:e>
                          <m:r>
                            <a:rPr lang="en-US" sz="2800" b="0" i="1" smtClean="0">
                              <a:latin typeface="Cambria Math" panose="02040503050406030204" pitchFamily="18" charset="0"/>
                              <a:ea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𝛼</m:t>
                          </m:r>
                          <m:r>
                            <a:rPr lang="en-US" sz="2800" b="0" i="1" smtClean="0">
                              <a:latin typeface="Cambria Math" panose="02040503050406030204" pitchFamily="18" charset="0"/>
                              <a:ea typeface="Cambria Math" panose="02040503050406030204" pitchFamily="18" charset="0"/>
                            </a:rPr>
                            <m:t>)</m:t>
                          </m:r>
                        </m:e>
                      </m:func>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𝑈</m:t>
                      </m:r>
                      <m:r>
                        <a:rPr lang="en-US" sz="2800" b="0" i="1" baseline="30000" smtClean="0">
                          <a:latin typeface="Cambria Math" panose="02040503050406030204" pitchFamily="18" charset="0"/>
                          <a:ea typeface="Cambria Math" panose="02040503050406030204" pitchFamily="18" charset="0"/>
                        </a:rPr>
                        <m:t>2</m:t>
                      </m:r>
                    </m:oMath>
                  </m:oMathPara>
                </a14:m>
                <a:endParaRPr lang="ru-RU" baseline="30000" dirty="0"/>
              </a:p>
            </p:txBody>
          </p:sp>
        </mc:Choice>
        <mc:Fallback xmlns="">
          <p:sp>
            <p:nvSpPr>
              <p:cNvPr id="28" name="TextBox 27">
                <a:extLst>
                  <a:ext uri="{FF2B5EF4-FFF2-40B4-BE49-F238E27FC236}">
                    <a16:creationId xmlns:a16="http://schemas.microsoft.com/office/drawing/2014/main" id="{245411A8-BE23-459B-A1BD-11F1B109BA8F}"/>
                  </a:ext>
                </a:extLst>
              </p:cNvPr>
              <p:cNvSpPr txBox="1">
                <a:spLocks noRot="1" noChangeAspect="1" noMove="1" noResize="1" noEditPoints="1" noAdjustHandles="1" noChangeArrowheads="1" noChangeShapeType="1" noTextEdit="1"/>
              </p:cNvSpPr>
              <p:nvPr/>
            </p:nvSpPr>
            <p:spPr>
              <a:xfrm>
                <a:off x="8288820" y="2907044"/>
                <a:ext cx="2463197" cy="513282"/>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34B1C0F-CE8B-4365-97D4-82B66D712800}"/>
                  </a:ext>
                </a:extLst>
              </p:cNvPr>
              <p:cNvSpPr txBox="1"/>
              <p:nvPr/>
            </p:nvSpPr>
            <p:spPr>
              <a:xfrm>
                <a:off x="1111739" y="1119633"/>
                <a:ext cx="2724945" cy="8274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𝜑</m:t>
                      </m:r>
                      <m:r>
                        <a:rPr lang="en-US" sz="2800" b="0" i="1" baseline="-25000" smtClean="0">
                          <a:latin typeface="Cambria Math" panose="02040503050406030204" pitchFamily="18" charset="0"/>
                          <a:ea typeface="Cambria Math" panose="02040503050406030204" pitchFamily="18" charset="0"/>
                        </a:rPr>
                        <m:t>1</m:t>
                      </m:r>
                      <m:r>
                        <a:rPr lang="ru-RU"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m:t>
                      </m:r>
                      <m:f>
                        <m:fPr>
                          <m:ctrlPr>
                            <a:rPr lang="ru-RU"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𝑢</m:t>
                          </m:r>
                        </m:num>
                        <m:den>
                          <m:r>
                            <a:rPr lang="en-US" sz="2800" b="0" i="1" smtClean="0">
                              <a:latin typeface="Cambria Math" panose="02040503050406030204" pitchFamily="18" charset="0"/>
                              <a:ea typeface="Cambria Math" panose="02040503050406030204" pitchFamily="18" charset="0"/>
                            </a:rPr>
                            <m:t>2</m:t>
                          </m:r>
                        </m:den>
                      </m:f>
                    </m:oMath>
                  </m:oMathPara>
                </a14:m>
                <a:endParaRPr lang="ru-RU" sz="2800" dirty="0"/>
              </a:p>
            </p:txBody>
          </p:sp>
        </mc:Choice>
        <mc:Fallback xmlns="">
          <p:sp>
            <p:nvSpPr>
              <p:cNvPr id="19" name="TextBox 18">
                <a:extLst>
                  <a:ext uri="{FF2B5EF4-FFF2-40B4-BE49-F238E27FC236}">
                    <a16:creationId xmlns:a16="http://schemas.microsoft.com/office/drawing/2014/main" id="{C34B1C0F-CE8B-4365-97D4-82B66D712800}"/>
                  </a:ext>
                </a:extLst>
              </p:cNvPr>
              <p:cNvSpPr txBox="1">
                <a:spLocks noRot="1" noChangeAspect="1" noMove="1" noResize="1" noEditPoints="1" noAdjustHandles="1" noChangeArrowheads="1" noChangeShapeType="1" noTextEdit="1"/>
              </p:cNvSpPr>
              <p:nvPr/>
            </p:nvSpPr>
            <p:spPr>
              <a:xfrm>
                <a:off x="1111739" y="1119633"/>
                <a:ext cx="2724945" cy="827471"/>
              </a:xfrm>
              <a:prstGeom prst="rect">
                <a:avLst/>
              </a:prstGeom>
              <a:blipFill>
                <a:blip r:embed="rId8"/>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69220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F4AB9BEF-4756-4E44-8F86-17EDD6F001D1}"/>
              </a:ext>
            </a:extLst>
          </p:cNvPr>
          <p:cNvSpPr>
            <a:spLocks noGrp="1"/>
          </p:cNvSpPr>
          <p:nvPr>
            <p:ph type="body" sz="quarter" idx="10"/>
          </p:nvPr>
        </p:nvSpPr>
        <p:spPr/>
        <p:txBody>
          <a:bodyPr/>
          <a:lstStyle/>
          <a:p>
            <a:r>
              <a:rPr lang="ru-RU" dirty="0"/>
              <a:t>Оценка</a:t>
            </a:r>
          </a:p>
        </p:txBody>
      </p:sp>
      <p:sp>
        <p:nvSpPr>
          <p:cNvPr id="3" name="Текст 2">
            <a:extLst>
              <a:ext uri="{FF2B5EF4-FFF2-40B4-BE49-F238E27FC236}">
                <a16:creationId xmlns:a16="http://schemas.microsoft.com/office/drawing/2014/main" id="{E5417084-AC88-4D88-ADA5-E374B6F80C54}"/>
              </a:ext>
            </a:extLst>
          </p:cNvPr>
          <p:cNvSpPr>
            <a:spLocks noGrp="1"/>
          </p:cNvSpPr>
          <p:nvPr>
            <p:ph type="body" sz="quarter" idx="11"/>
          </p:nvPr>
        </p:nvSpPr>
        <p:spPr/>
        <p:txBody>
          <a:bodyPr/>
          <a:lstStyle/>
          <a:p>
            <a:r>
              <a:rPr lang="ru-RU" dirty="0"/>
              <a:t>Вычисление напряженности</a:t>
            </a:r>
          </a:p>
        </p:txBody>
      </p:sp>
      <p:sp>
        <p:nvSpPr>
          <p:cNvPr id="4" name="Текст 3">
            <a:extLst>
              <a:ext uri="{FF2B5EF4-FFF2-40B4-BE49-F238E27FC236}">
                <a16:creationId xmlns:a16="http://schemas.microsoft.com/office/drawing/2014/main" id="{75E5FB16-8DC0-44D6-83E8-1E3FCF539D09}"/>
              </a:ext>
            </a:extLst>
          </p:cNvPr>
          <p:cNvSpPr>
            <a:spLocks noGrp="1"/>
          </p:cNvSpPr>
          <p:nvPr>
            <p:ph type="body" sz="quarter" idx="12"/>
          </p:nvPr>
        </p:nvSpPr>
        <p:spPr/>
        <p:txBody>
          <a:bodyPr/>
          <a:lstStyle/>
          <a:p>
            <a:r>
              <a:rPr lang="ru-RU" dirty="0"/>
              <a:t>Выводы</a:t>
            </a:r>
          </a:p>
        </p:txBody>
      </p:sp>
      <p:sp>
        <p:nvSpPr>
          <p:cNvPr id="5" name="Номер слайда 4">
            <a:extLst>
              <a:ext uri="{FF2B5EF4-FFF2-40B4-BE49-F238E27FC236}">
                <a16:creationId xmlns:a16="http://schemas.microsoft.com/office/drawing/2014/main" id="{77958ADC-1ACD-4C06-BC80-A6D81E6F8AE0}"/>
              </a:ext>
            </a:extLst>
          </p:cNvPr>
          <p:cNvSpPr>
            <a:spLocks noGrp="1"/>
          </p:cNvSpPr>
          <p:nvPr>
            <p:ph type="sldNum" sz="quarter" idx="13"/>
          </p:nvPr>
        </p:nvSpPr>
        <p:spPr/>
        <p:txBody>
          <a:bodyPr/>
          <a:lstStyle/>
          <a:p>
            <a:fld id="{3FA27E8C-1FE8-9843-A47B-9490F8A0C55F}" type="slidenum">
              <a:rPr lang="ru-RU" smtClean="0"/>
              <a:t>26</a:t>
            </a:fld>
            <a:endParaRPr lang="ru-RU"/>
          </a:p>
        </p:txBody>
      </p:sp>
      <p:sp>
        <p:nvSpPr>
          <p:cNvPr id="6" name="Заголовок 5">
            <a:extLst>
              <a:ext uri="{FF2B5EF4-FFF2-40B4-BE49-F238E27FC236}">
                <a16:creationId xmlns:a16="http://schemas.microsoft.com/office/drawing/2014/main" id="{14F8B47B-A973-4099-9404-DA95E67A86E0}"/>
              </a:ext>
            </a:extLst>
          </p:cNvPr>
          <p:cNvSpPr>
            <a:spLocks noGrp="1"/>
          </p:cNvSpPr>
          <p:nvPr>
            <p:ph type="title"/>
          </p:nvPr>
        </p:nvSpPr>
        <p:spPr/>
        <p:txBody>
          <a:bodyPr/>
          <a:lstStyle/>
          <a:p>
            <a:r>
              <a:rPr lang="ru-RU" dirty="0"/>
              <a:t>Вычислим значения</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D2F2E85-EEDC-4EAD-8822-B22F94690266}"/>
                  </a:ext>
                </a:extLst>
              </p:cNvPr>
              <p:cNvSpPr txBox="1"/>
              <p:nvPr/>
            </p:nvSpPr>
            <p:spPr>
              <a:xfrm>
                <a:off x="1918854" y="1314788"/>
                <a:ext cx="8354291" cy="1323439"/>
              </a:xfrm>
              <a:prstGeom prst="rect">
                <a:avLst/>
              </a:prstGeom>
              <a:noFill/>
            </p:spPr>
            <p:txBody>
              <a:bodyPr wrap="square" rtlCol="0">
                <a:spAutoFit/>
              </a:bodyPr>
              <a:lstStyle/>
              <a:p>
                <a:r>
                  <a:rPr lang="en-US" sz="4000" dirty="0"/>
                  <a:t>C</a:t>
                </a:r>
                <a:r>
                  <a:rPr lang="ru-RU" sz="4000" baseline="-25000" dirty="0" err="1"/>
                  <a:t>теор</a:t>
                </a:r>
                <a:r>
                  <a:rPr lang="ru-RU" sz="4000" baseline="-25000" dirty="0"/>
                  <a:t> </a:t>
                </a:r>
                <a:r>
                  <a:rPr lang="ru-RU" sz="4000" dirty="0"/>
                  <a:t>=</a:t>
                </a:r>
                <a:r>
                  <a:rPr lang="en-US" sz="4000" dirty="0"/>
                  <a:t> </a:t>
                </a:r>
                <a14:m>
                  <m:oMath xmlns:m="http://schemas.openxmlformats.org/officeDocument/2006/math">
                    <m:r>
                      <a:rPr lang="en-US" sz="4000" b="0" i="1" smtClean="0">
                        <a:latin typeface="Cambria Math" panose="02040503050406030204" pitchFamily="18" charset="0"/>
                      </a:rPr>
                      <m:t>4</m:t>
                    </m:r>
                    <m:r>
                      <a:rPr lang="en-US" sz="4000" b="0" i="1" smtClean="0">
                        <a:latin typeface="Cambria Math" panose="02040503050406030204" pitchFamily="18" charset="0"/>
                        <a:ea typeface="Cambria Math" panose="02040503050406030204" pitchFamily="18" charset="0"/>
                      </a:rPr>
                      <m:t>𝜋𝜀</m:t>
                    </m:r>
                    <m:r>
                      <a:rPr lang="en-US" sz="4000" b="0" i="1" baseline="-25000" smtClean="0">
                        <a:latin typeface="Cambria Math" panose="02040503050406030204" pitchFamily="18" charset="0"/>
                        <a:ea typeface="Cambria Math" panose="02040503050406030204" pitchFamily="18" charset="0"/>
                      </a:rPr>
                      <m:t>0</m:t>
                    </m:r>
                    <m:r>
                      <a:rPr lang="en-US" sz="4000" b="0" i="1" smtClean="0">
                        <a:latin typeface="Cambria Math" panose="02040503050406030204" pitchFamily="18" charset="0"/>
                        <a:ea typeface="Cambria Math" panose="02040503050406030204" pitchFamily="18" charset="0"/>
                      </a:rPr>
                      <m:t>𝑅</m:t>
                    </m:r>
                  </m:oMath>
                </a14:m>
                <a:r>
                  <a:rPr lang="en-US" sz="4000" dirty="0"/>
                  <a:t> = </a:t>
                </a:r>
                <a14:m>
                  <m:oMath xmlns:m="http://schemas.openxmlformats.org/officeDocument/2006/math">
                    <m:r>
                      <a:rPr lang="en-US" sz="4000" b="0" i="1" smtClean="0">
                        <a:latin typeface="Cambria Math" panose="02040503050406030204" pitchFamily="18" charset="0"/>
                        <a:ea typeface="Cambria Math" panose="02040503050406030204" pitchFamily="18" charset="0"/>
                      </a:rPr>
                      <m:t>1,11∙</m:t>
                    </m:r>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10</m:t>
                        </m:r>
                      </m:e>
                      <m:sup>
                        <m:r>
                          <a:rPr lang="en-US" sz="4000" b="0" i="1" smtClean="0">
                            <a:latin typeface="Cambria Math" panose="02040503050406030204" pitchFamily="18" charset="0"/>
                            <a:ea typeface="Cambria Math" panose="02040503050406030204" pitchFamily="18" charset="0"/>
                          </a:rPr>
                          <m:t>−12</m:t>
                        </m:r>
                      </m:sup>
                    </m:sSup>
                    <m:r>
                      <a:rPr lang="en-US" sz="4000" b="0" i="1" smtClean="0">
                        <a:latin typeface="Cambria Math" panose="02040503050406030204" pitchFamily="18" charset="0"/>
                        <a:ea typeface="Cambria Math" panose="02040503050406030204" pitchFamily="18" charset="0"/>
                      </a:rPr>
                      <m:t> </m:t>
                    </m:r>
                    <m:r>
                      <a:rPr lang="ru-RU" sz="4000" b="0" i="1" smtClean="0">
                        <a:latin typeface="Cambria Math" panose="02040503050406030204" pitchFamily="18" charset="0"/>
                        <a:ea typeface="Cambria Math" panose="02040503050406030204" pitchFamily="18" charset="0"/>
                      </a:rPr>
                      <m:t>Ф</m:t>
                    </m:r>
                    <m:r>
                      <a:rPr lang="en-US" sz="4000" b="0" i="1" smtClean="0">
                        <a:latin typeface="Cambria Math" panose="02040503050406030204" pitchFamily="18" charset="0"/>
                        <a:ea typeface="Cambria Math" panose="02040503050406030204" pitchFamily="18" charset="0"/>
                      </a:rPr>
                      <m:t> </m:t>
                    </m:r>
                  </m:oMath>
                </a14:m>
                <a:endParaRPr lang="ru-RU" sz="4000" b="0" dirty="0">
                  <a:ea typeface="Cambria Math" panose="02040503050406030204" pitchFamily="18" charset="0"/>
                </a:endParaRPr>
              </a:p>
              <a:p>
                <a:r>
                  <a:rPr lang="en-US" sz="4000" dirty="0"/>
                  <a:t>C</a:t>
                </a:r>
                <a:r>
                  <a:rPr lang="ru-RU" sz="4000" baseline="-25000" dirty="0" err="1"/>
                  <a:t>экспер</a:t>
                </a:r>
                <a:r>
                  <a:rPr lang="ru-RU" sz="4000" baseline="-25000" dirty="0"/>
                  <a:t> </a:t>
                </a:r>
                <a:r>
                  <a:rPr lang="ru-RU" sz="4000" dirty="0"/>
                  <a:t>= </a:t>
                </a:r>
                <a14:m>
                  <m:oMath xmlns:m="http://schemas.openxmlformats.org/officeDocument/2006/math">
                    <m:r>
                      <a:rPr lang="en-US" sz="4000" dirty="0">
                        <a:latin typeface="Cambria Math" panose="02040503050406030204" pitchFamily="18" charset="0"/>
                      </a:rPr>
                      <m:t>2</m:t>
                    </m:r>
                    <m:r>
                      <a:rPr lang="en-US" sz="4000" b="0" i="0" dirty="0" smtClean="0">
                        <a:latin typeface="Cambria Math" panose="02040503050406030204" pitchFamily="18" charset="0"/>
                      </a:rPr>
                      <m:t>,07</m:t>
                    </m:r>
                    <m:r>
                      <a:rPr lang="en-US" sz="4000" b="0" i="1" smtClean="0">
                        <a:latin typeface="Cambria Math" panose="02040503050406030204" pitchFamily="18" charset="0"/>
                        <a:ea typeface="Cambria Math" panose="02040503050406030204" pitchFamily="18" charset="0"/>
                      </a:rPr>
                      <m:t>∙</m:t>
                    </m:r>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10</m:t>
                        </m:r>
                      </m:e>
                      <m:sup>
                        <m:r>
                          <a:rPr lang="en-US" sz="4000" b="0" i="1" smtClean="0">
                            <a:latin typeface="Cambria Math" panose="02040503050406030204" pitchFamily="18" charset="0"/>
                            <a:ea typeface="Cambria Math" panose="02040503050406030204" pitchFamily="18" charset="0"/>
                          </a:rPr>
                          <m:t>−12</m:t>
                        </m:r>
                      </m:sup>
                    </m:sSup>
                    <m:r>
                      <a:rPr lang="en-US" sz="4000" b="0" i="1" smtClean="0">
                        <a:latin typeface="Cambria Math" panose="02040503050406030204" pitchFamily="18" charset="0"/>
                        <a:ea typeface="Cambria Math" panose="02040503050406030204" pitchFamily="18" charset="0"/>
                      </a:rPr>
                      <m:t> </m:t>
                    </m:r>
                    <m:r>
                      <a:rPr lang="ru-RU" sz="4000" b="0" i="1" smtClean="0">
                        <a:latin typeface="Cambria Math" panose="02040503050406030204" pitchFamily="18" charset="0"/>
                        <a:ea typeface="Cambria Math" panose="02040503050406030204" pitchFamily="18" charset="0"/>
                      </a:rPr>
                      <m:t>Ф</m:t>
                    </m:r>
                  </m:oMath>
                </a14:m>
                <a:endParaRPr lang="en-US" sz="4000" b="0" i="1" dirty="0">
                  <a:latin typeface="Cambria Math" panose="02040503050406030204" pitchFamily="18" charset="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5D2F2E85-EEDC-4EAD-8822-B22F94690266}"/>
                  </a:ext>
                </a:extLst>
              </p:cNvPr>
              <p:cNvSpPr txBox="1">
                <a:spLocks noRot="1" noChangeAspect="1" noMove="1" noResize="1" noEditPoints="1" noAdjustHandles="1" noChangeArrowheads="1" noChangeShapeType="1" noTextEdit="1"/>
              </p:cNvSpPr>
              <p:nvPr/>
            </p:nvSpPr>
            <p:spPr>
              <a:xfrm>
                <a:off x="1918854" y="1314788"/>
                <a:ext cx="8354291" cy="1323439"/>
              </a:xfrm>
              <a:prstGeom prst="rect">
                <a:avLst/>
              </a:prstGeom>
              <a:blipFill>
                <a:blip r:embed="rId2"/>
                <a:stretch>
                  <a:fillRect l="-2628" t="-7834" b="-19355"/>
                </a:stretch>
              </a:blipFill>
            </p:spPr>
            <p:txBody>
              <a:bodyPr/>
              <a:lstStyle/>
              <a:p>
                <a:r>
                  <a:rPr lang="ru-RU">
                    <a:noFill/>
                  </a:rPr>
                  <a:t> </a:t>
                </a:r>
              </a:p>
            </p:txBody>
          </p:sp>
        </mc:Fallback>
      </mc:AlternateContent>
      <p:sp>
        <p:nvSpPr>
          <p:cNvPr id="7" name="TextBox 6">
            <a:extLst>
              <a:ext uri="{FF2B5EF4-FFF2-40B4-BE49-F238E27FC236}">
                <a16:creationId xmlns:a16="http://schemas.microsoft.com/office/drawing/2014/main" id="{9A53C3C7-4E42-4122-B937-E586E97FE991}"/>
              </a:ext>
            </a:extLst>
          </p:cNvPr>
          <p:cNvSpPr txBox="1"/>
          <p:nvPr/>
        </p:nvSpPr>
        <p:spPr>
          <a:xfrm>
            <a:off x="1041421" y="3988044"/>
            <a:ext cx="10125075" cy="646331"/>
          </a:xfrm>
          <a:prstGeom prst="rect">
            <a:avLst/>
          </a:prstGeom>
          <a:solidFill>
            <a:srgbClr val="FF0000">
              <a:alpha val="54000"/>
            </a:srgbClr>
          </a:solidFill>
          <a:ln w="57150">
            <a:solidFill>
              <a:schemeClr val="tx1">
                <a:lumMod val="95000"/>
                <a:lumOff val="5000"/>
              </a:schemeClr>
            </a:solidFill>
          </a:ln>
        </p:spPr>
        <p:txBody>
          <a:bodyPr wrap="square" rtlCol="0">
            <a:spAutoFit/>
          </a:bodyPr>
          <a:lstStyle/>
          <a:p>
            <a:pPr algn="ctr"/>
            <a:r>
              <a:rPr lang="ru-RU" sz="3600" dirty="0"/>
              <a:t>Порядок совпадает, но метод оценочный</a:t>
            </a:r>
          </a:p>
        </p:txBody>
      </p:sp>
    </p:spTree>
    <p:extLst>
      <p:ext uri="{BB962C8B-B14F-4D97-AF65-F5344CB8AC3E}">
        <p14:creationId xmlns:p14="http://schemas.microsoft.com/office/powerpoint/2010/main" val="1206542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FEFBF"/>
        </a:solidFill>
        <a:effectLst/>
      </p:bgPr>
    </p:bg>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D69B33E-69E7-41E9-8480-FDB9E617985E}"/>
              </a:ext>
            </a:extLst>
          </p:cNvPr>
          <p:cNvSpPr>
            <a:spLocks noGrp="1"/>
          </p:cNvSpPr>
          <p:nvPr>
            <p:ph type="body" sz="quarter" idx="11"/>
          </p:nvPr>
        </p:nvSpPr>
        <p:spPr/>
        <p:txBody>
          <a:bodyPr/>
          <a:lstStyle/>
          <a:p>
            <a:r>
              <a:rPr lang="ru-RU" dirty="0"/>
              <a:t>Влияние индуцированных зарядов на шарике от пластин</a:t>
            </a:r>
          </a:p>
        </p:txBody>
      </p:sp>
      <p:sp>
        <p:nvSpPr>
          <p:cNvPr id="5" name="Номер слайда 4">
            <a:extLst>
              <a:ext uri="{FF2B5EF4-FFF2-40B4-BE49-F238E27FC236}">
                <a16:creationId xmlns:a16="http://schemas.microsoft.com/office/drawing/2014/main" id="{FCD4491E-77A5-4094-85F9-B9039DB0B85D}"/>
              </a:ext>
            </a:extLst>
          </p:cNvPr>
          <p:cNvSpPr>
            <a:spLocks noGrp="1"/>
          </p:cNvSpPr>
          <p:nvPr>
            <p:ph type="sldNum" sz="quarter" idx="13"/>
          </p:nvPr>
        </p:nvSpPr>
        <p:spPr/>
        <p:txBody>
          <a:bodyPr/>
          <a:lstStyle/>
          <a:p>
            <a:fld id="{3FA27E8C-1FE8-9843-A47B-9490F8A0C55F}" type="slidenum">
              <a:rPr lang="ru-RU" smtClean="0"/>
              <a:t>27</a:t>
            </a:fld>
            <a:endParaRPr lang="ru-RU"/>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8DF4281-6492-47D2-9E07-0E231E253E5B}"/>
                  </a:ext>
                </a:extLst>
              </p:cNvPr>
              <p:cNvSpPr txBox="1"/>
              <p:nvPr/>
            </p:nvSpPr>
            <p:spPr>
              <a:xfrm>
                <a:off x="4986560" y="1635742"/>
                <a:ext cx="5628640" cy="14073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0" i="1" smtClean="0">
                              <a:latin typeface="Cambria Math" panose="02040503050406030204" pitchFamily="18" charset="0"/>
                              <a:ea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𝐹</m:t>
                          </m:r>
                          <m:r>
                            <a:rPr lang="ru-RU" sz="3600" i="1" baseline="-25000">
                              <a:latin typeface="Cambria Math" panose="02040503050406030204" pitchFamily="18" charset="0"/>
                              <a:ea typeface="Cambria Math" panose="02040503050406030204" pitchFamily="18" charset="0"/>
                            </a:rPr>
                            <m:t>инд</m:t>
                          </m:r>
                        </m:e>
                      </m:acc>
                      <m:r>
                        <a:rPr lang="ru-RU" sz="3600" b="0" i="1" smtClean="0">
                          <a:latin typeface="Cambria Math" panose="02040503050406030204" pitchFamily="18" charset="0"/>
                          <a:ea typeface="Cambria Math" panose="02040503050406030204" pitchFamily="18" charset="0"/>
                        </a:rPr>
                        <m:t>=</m:t>
                      </m:r>
                      <m:acc>
                        <m:accPr>
                          <m:chr m:val="⃗"/>
                          <m:ctrlPr>
                            <a:rPr lang="ru-RU" sz="3600" b="0" i="1" smtClean="0">
                              <a:latin typeface="Cambria Math" panose="02040503050406030204" pitchFamily="18" charset="0"/>
                              <a:ea typeface="Cambria Math" panose="02040503050406030204" pitchFamily="18" charset="0"/>
                            </a:rPr>
                          </m:ctrlPr>
                        </m:accPr>
                        <m:e>
                          <m:r>
                            <m:rPr>
                              <m:sty m:val="p"/>
                            </m:rPr>
                            <a:rPr lang="ru-RU" sz="3600" b="0" i="1" smtClean="0">
                              <a:latin typeface="Cambria Math" panose="02040503050406030204" pitchFamily="18" charset="0"/>
                              <a:ea typeface="Cambria Math" panose="02040503050406030204" pitchFamily="18" charset="0"/>
                            </a:rPr>
                            <m:t>∇</m:t>
                          </m:r>
                        </m:e>
                      </m:acc>
                      <m:d>
                        <m:dPr>
                          <m:ctrlPr>
                            <a:rPr lang="ru-RU" sz="3600" b="0" i="1" smtClean="0">
                              <a:latin typeface="Cambria Math" panose="02040503050406030204" pitchFamily="18" charset="0"/>
                              <a:ea typeface="Cambria Math" panose="02040503050406030204" pitchFamily="18" charset="0"/>
                            </a:rPr>
                          </m:ctrlPr>
                        </m:dPr>
                        <m:e>
                          <m:acc>
                            <m:accPr>
                              <m:chr m:val="⃗"/>
                              <m:ctrlPr>
                                <a:rPr lang="en-US" sz="3600" b="0" i="1" smtClean="0">
                                  <a:latin typeface="Cambria Math" panose="02040503050406030204" pitchFamily="18" charset="0"/>
                                  <a:ea typeface="Cambria Math" panose="02040503050406030204" pitchFamily="18" charset="0"/>
                                </a:rPr>
                              </m:ctrlPr>
                            </m:accPr>
                            <m:e>
                              <m:r>
                                <a:rPr lang="en-US" sz="3600" b="0" i="1" smtClean="0">
                                  <a:latin typeface="Cambria Math" panose="02040503050406030204" pitchFamily="18" charset="0"/>
                                  <a:ea typeface="Cambria Math" panose="02040503050406030204" pitchFamily="18" charset="0"/>
                                </a:rPr>
                                <m:t>𝑝</m:t>
                              </m:r>
                            </m:e>
                          </m:acc>
                          <m:r>
                            <a:rPr lang="en-US" sz="3600" b="0" i="1" smtClean="0">
                              <a:latin typeface="Cambria Math" panose="02040503050406030204" pitchFamily="18" charset="0"/>
                              <a:ea typeface="Cambria Math" panose="02040503050406030204" pitchFamily="18" charset="0"/>
                            </a:rPr>
                            <m:t>∙</m:t>
                          </m:r>
                          <m:acc>
                            <m:accPr>
                              <m:chr m:val="⃗"/>
                              <m:ctrlPr>
                                <a:rPr lang="en-US" sz="3600" b="0" i="1" smtClean="0">
                                  <a:latin typeface="Cambria Math" panose="02040503050406030204" pitchFamily="18" charset="0"/>
                                  <a:ea typeface="Cambria Math" panose="02040503050406030204" pitchFamily="18" charset="0"/>
                                </a:rPr>
                              </m:ctrlPr>
                            </m:accPr>
                            <m:e>
                              <m:r>
                                <a:rPr lang="en-US" sz="3600" b="0" i="1" smtClean="0">
                                  <a:latin typeface="Cambria Math" panose="02040503050406030204" pitchFamily="18" charset="0"/>
                                  <a:ea typeface="Cambria Math" panose="02040503050406030204" pitchFamily="18" charset="0"/>
                                </a:rPr>
                                <m:t>𝐸</m:t>
                              </m:r>
                            </m:e>
                          </m:acc>
                        </m:e>
                      </m:d>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sz="4000" b="0" i="1" smtClean="0">
                              <a:latin typeface="Cambria Math" panose="02040503050406030204" pitchFamily="18" charset="0"/>
                              <a:ea typeface="Cambria Math" panose="02040503050406030204" pitchFamily="18" charset="0"/>
                            </a:rPr>
                          </m:ctrlPr>
                        </m:accPr>
                        <m:e>
                          <m:r>
                            <a:rPr lang="en-US" sz="4000" b="0" i="1" smtClean="0">
                              <a:latin typeface="Cambria Math" panose="02040503050406030204" pitchFamily="18" charset="0"/>
                              <a:ea typeface="Cambria Math" panose="02040503050406030204" pitchFamily="18" charset="0"/>
                            </a:rPr>
                            <m:t>𝑝</m:t>
                          </m:r>
                        </m:e>
                      </m:acc>
                      <m:r>
                        <a:rPr lang="en-US" sz="4000" b="0" i="1" smtClean="0">
                          <a:latin typeface="Cambria Math" panose="02040503050406030204" pitchFamily="18" charset="0"/>
                          <a:ea typeface="Cambria Math" panose="02040503050406030204" pitchFamily="18" charset="0"/>
                        </a:rPr>
                        <m:t>=4</m:t>
                      </m:r>
                      <m:r>
                        <a:rPr lang="en-US" sz="4000" b="0" i="1" smtClean="0">
                          <a:latin typeface="Cambria Math" panose="02040503050406030204" pitchFamily="18" charset="0"/>
                          <a:ea typeface="Cambria Math" panose="02040503050406030204" pitchFamily="18" charset="0"/>
                        </a:rPr>
                        <m:t>𝜋𝜀</m:t>
                      </m:r>
                      <m:r>
                        <a:rPr lang="en-US" sz="4000" b="0" i="1" baseline="-25000" smtClean="0">
                          <a:latin typeface="Cambria Math" panose="02040503050406030204" pitchFamily="18" charset="0"/>
                          <a:ea typeface="Cambria Math" panose="02040503050406030204" pitchFamily="18" charset="0"/>
                        </a:rPr>
                        <m:t>0</m:t>
                      </m:r>
                      <m:r>
                        <a:rPr lang="en-US" sz="4000" b="0" i="1" smtClean="0">
                          <a:latin typeface="Cambria Math" panose="02040503050406030204" pitchFamily="18" charset="0"/>
                          <a:ea typeface="Cambria Math" panose="02040503050406030204" pitchFamily="18" charset="0"/>
                        </a:rPr>
                        <m:t>𝑅</m:t>
                      </m:r>
                      <m:r>
                        <a:rPr lang="en-US" sz="4000" b="0" i="1" baseline="30000" smtClean="0">
                          <a:latin typeface="Cambria Math" panose="02040503050406030204" pitchFamily="18" charset="0"/>
                          <a:ea typeface="Cambria Math" panose="02040503050406030204" pitchFamily="18" charset="0"/>
                        </a:rPr>
                        <m:t>3</m:t>
                      </m:r>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𝐸</m:t>
                          </m:r>
                          <m:r>
                            <a:rPr lang="ru-RU" sz="4000" b="0" i="1" smtClean="0">
                              <a:latin typeface="Cambria Math" panose="02040503050406030204" pitchFamily="18" charset="0"/>
                              <a:ea typeface="Cambria Math" panose="02040503050406030204" pitchFamily="18" charset="0"/>
                            </a:rPr>
                            <m:t> </m:t>
                          </m:r>
                        </m:e>
                      </m:acc>
                      <m:r>
                        <a:rPr lang="ru-RU" sz="4000" b="0" i="1" smtClean="0">
                          <a:latin typeface="Cambria Math" panose="02040503050406030204" pitchFamily="18" charset="0"/>
                          <a:ea typeface="Cambria Math" panose="02040503050406030204" pitchFamily="18" charset="0"/>
                        </a:rPr>
                        <m:t>    (∗)</m:t>
                      </m:r>
                    </m:oMath>
                  </m:oMathPara>
                </a14:m>
                <a:endParaRPr lang="ru-RU" sz="4000" baseline="30000" dirty="0"/>
              </a:p>
            </p:txBody>
          </p:sp>
        </mc:Choice>
        <mc:Fallback xmlns="">
          <p:sp>
            <p:nvSpPr>
              <p:cNvPr id="22" name="TextBox 21">
                <a:extLst>
                  <a:ext uri="{FF2B5EF4-FFF2-40B4-BE49-F238E27FC236}">
                    <a16:creationId xmlns:a16="http://schemas.microsoft.com/office/drawing/2014/main" id="{C8DF4281-6492-47D2-9E07-0E231E253E5B}"/>
                  </a:ext>
                </a:extLst>
              </p:cNvPr>
              <p:cNvSpPr txBox="1">
                <a:spLocks noRot="1" noChangeAspect="1" noMove="1" noResize="1" noEditPoints="1" noAdjustHandles="1" noChangeArrowheads="1" noChangeShapeType="1" noTextEdit="1"/>
              </p:cNvSpPr>
              <p:nvPr/>
            </p:nvSpPr>
            <p:spPr>
              <a:xfrm>
                <a:off x="4986560" y="1635742"/>
                <a:ext cx="5628640" cy="1407308"/>
              </a:xfrm>
              <a:prstGeom prst="rect">
                <a:avLst/>
              </a:prstGeom>
              <a:blipFill>
                <a:blip r:embed="rId2"/>
                <a:stretch>
                  <a:fillRect/>
                </a:stretch>
              </a:blipFill>
            </p:spPr>
            <p:txBody>
              <a:bodyPr/>
              <a:lstStyle/>
              <a:p>
                <a:r>
                  <a:rPr lang="ru-RU">
                    <a:noFill/>
                  </a:rPr>
                  <a:t> </a:t>
                </a:r>
              </a:p>
            </p:txBody>
          </p:sp>
        </mc:Fallback>
      </mc:AlternateContent>
      <p:sp>
        <p:nvSpPr>
          <p:cNvPr id="6" name="Овал 5">
            <a:extLst>
              <a:ext uri="{FF2B5EF4-FFF2-40B4-BE49-F238E27FC236}">
                <a16:creationId xmlns:a16="http://schemas.microsoft.com/office/drawing/2014/main" id="{827BD36A-920B-46E7-A903-00DAC6C312E0}"/>
              </a:ext>
            </a:extLst>
          </p:cNvPr>
          <p:cNvSpPr/>
          <p:nvPr/>
        </p:nvSpPr>
        <p:spPr>
          <a:xfrm>
            <a:off x="1188720" y="2006591"/>
            <a:ext cx="1706880" cy="180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Овал 7">
            <a:extLst>
              <a:ext uri="{FF2B5EF4-FFF2-40B4-BE49-F238E27FC236}">
                <a16:creationId xmlns:a16="http://schemas.microsoft.com/office/drawing/2014/main" id="{12F135D8-481D-4528-B0DE-829E9EF9DA8F}"/>
              </a:ext>
            </a:extLst>
          </p:cNvPr>
          <p:cNvSpPr/>
          <p:nvPr/>
        </p:nvSpPr>
        <p:spPr>
          <a:xfrm>
            <a:off x="1818640" y="2006591"/>
            <a:ext cx="1706880" cy="1808480"/>
          </a:xfrm>
          <a:prstGeom prst="ellipse">
            <a:avLst/>
          </a:prstGeom>
          <a:solidFill>
            <a:srgbClr val="D6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 name="Прямая соединительная линия 8">
            <a:extLst>
              <a:ext uri="{FF2B5EF4-FFF2-40B4-BE49-F238E27FC236}">
                <a16:creationId xmlns:a16="http://schemas.microsoft.com/office/drawing/2014/main" id="{9028D10C-6474-42EA-B2C6-2946B332D909}"/>
              </a:ext>
            </a:extLst>
          </p:cNvPr>
          <p:cNvCxnSpPr/>
          <p:nvPr/>
        </p:nvCxnSpPr>
        <p:spPr>
          <a:xfrm>
            <a:off x="2113280" y="2910831"/>
            <a:ext cx="34544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 name="Овал 10">
            <a:extLst>
              <a:ext uri="{FF2B5EF4-FFF2-40B4-BE49-F238E27FC236}">
                <a16:creationId xmlns:a16="http://schemas.microsoft.com/office/drawing/2014/main" id="{CC2D3105-F381-4F9B-9D5C-D0277039DB18}"/>
              </a:ext>
            </a:extLst>
          </p:cNvPr>
          <p:cNvSpPr/>
          <p:nvPr/>
        </p:nvSpPr>
        <p:spPr>
          <a:xfrm>
            <a:off x="2336800" y="2778751"/>
            <a:ext cx="254000" cy="26415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Овал 11">
            <a:extLst>
              <a:ext uri="{FF2B5EF4-FFF2-40B4-BE49-F238E27FC236}">
                <a16:creationId xmlns:a16="http://schemas.microsoft.com/office/drawing/2014/main" id="{B48189FB-F895-4FDB-9DC2-D874E1126860}"/>
              </a:ext>
            </a:extLst>
          </p:cNvPr>
          <p:cNvSpPr/>
          <p:nvPr/>
        </p:nvSpPr>
        <p:spPr>
          <a:xfrm>
            <a:off x="1981200" y="2778751"/>
            <a:ext cx="254000" cy="26415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9ED1D76-FD2A-467C-A8EA-3DA638AD1D74}"/>
                  </a:ext>
                </a:extLst>
              </p:cNvPr>
              <p:cNvSpPr txBox="1"/>
              <p:nvPr/>
            </p:nvSpPr>
            <p:spPr>
              <a:xfrm>
                <a:off x="2021840" y="2260139"/>
                <a:ext cx="62992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ru-RU" sz="2800" i="1" smtClean="0">
                              <a:latin typeface="Cambria Math" panose="02040503050406030204" pitchFamily="18" charset="0"/>
                            </a:rPr>
                          </m:ctrlPr>
                        </m:barPr>
                        <m:e>
                          <m:r>
                            <a:rPr lang="en-US" sz="2800" b="0" i="1" smtClean="0">
                              <a:latin typeface="Cambria Math" panose="02040503050406030204" pitchFamily="18" charset="0"/>
                            </a:rPr>
                            <m:t>𝑝</m:t>
                          </m:r>
                        </m:e>
                      </m:bar>
                    </m:oMath>
                  </m:oMathPara>
                </a14:m>
                <a:endParaRPr lang="ru-RU" dirty="0"/>
              </a:p>
            </p:txBody>
          </p:sp>
        </mc:Choice>
        <mc:Fallback xmlns="">
          <p:sp>
            <p:nvSpPr>
              <p:cNvPr id="10" name="TextBox 9">
                <a:extLst>
                  <a:ext uri="{FF2B5EF4-FFF2-40B4-BE49-F238E27FC236}">
                    <a16:creationId xmlns:a16="http://schemas.microsoft.com/office/drawing/2014/main" id="{89ED1D76-FD2A-467C-A8EA-3DA638AD1D74}"/>
                  </a:ext>
                </a:extLst>
              </p:cNvPr>
              <p:cNvSpPr txBox="1">
                <a:spLocks noRot="1" noChangeAspect="1" noMove="1" noResize="1" noEditPoints="1" noAdjustHandles="1" noChangeArrowheads="1" noChangeShapeType="1" noTextEdit="1"/>
              </p:cNvSpPr>
              <p:nvPr/>
            </p:nvSpPr>
            <p:spPr>
              <a:xfrm>
                <a:off x="2021840" y="2260139"/>
                <a:ext cx="629920" cy="523220"/>
              </a:xfrm>
              <a:prstGeom prst="rect">
                <a:avLst/>
              </a:prstGeom>
              <a:blipFill>
                <a:blip r:embed="rId3"/>
                <a:stretch>
                  <a:fillRect/>
                </a:stretch>
              </a:blipFill>
            </p:spPr>
            <p:txBody>
              <a:bodyPr/>
              <a:lstStyle/>
              <a:p>
                <a:r>
                  <a:rPr lang="ru-RU">
                    <a:noFill/>
                  </a:rPr>
                  <a:t> </a:t>
                </a:r>
              </a:p>
            </p:txBody>
          </p:sp>
        </mc:Fallback>
      </mc:AlternateContent>
      <p:cxnSp>
        <p:nvCxnSpPr>
          <p:cNvPr id="14" name="Прямая со стрелкой 13">
            <a:extLst>
              <a:ext uri="{FF2B5EF4-FFF2-40B4-BE49-F238E27FC236}">
                <a16:creationId xmlns:a16="http://schemas.microsoft.com/office/drawing/2014/main" id="{D348B7C9-4958-4063-BBCF-9D20C7FFD8CC}"/>
              </a:ext>
            </a:extLst>
          </p:cNvPr>
          <p:cNvCxnSpPr/>
          <p:nvPr/>
        </p:nvCxnSpPr>
        <p:spPr>
          <a:xfrm>
            <a:off x="1381760" y="1742431"/>
            <a:ext cx="25298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233C533-0025-4F06-8053-76927958E5B7}"/>
                  </a:ext>
                </a:extLst>
              </p:cNvPr>
              <p:cNvSpPr txBox="1"/>
              <p:nvPr/>
            </p:nvSpPr>
            <p:spPr>
              <a:xfrm>
                <a:off x="1940560" y="996080"/>
                <a:ext cx="1036320" cy="6396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ru-RU" sz="3200" i="1" smtClean="0">
                              <a:latin typeface="Cambria Math" panose="02040503050406030204" pitchFamily="18" charset="0"/>
                            </a:rPr>
                          </m:ctrlPr>
                        </m:barPr>
                        <m:e>
                          <m:r>
                            <a:rPr lang="en-US" sz="3200" b="0" i="1" smtClean="0">
                              <a:latin typeface="Cambria Math" panose="02040503050406030204" pitchFamily="18" charset="0"/>
                            </a:rPr>
                            <m:t>𝐸</m:t>
                          </m:r>
                        </m:e>
                      </m:bar>
                    </m:oMath>
                  </m:oMathPara>
                </a14:m>
                <a:endParaRPr lang="ru-RU" dirty="0"/>
              </a:p>
            </p:txBody>
          </p:sp>
        </mc:Choice>
        <mc:Fallback xmlns="">
          <p:sp>
            <p:nvSpPr>
              <p:cNvPr id="15" name="TextBox 14">
                <a:extLst>
                  <a:ext uri="{FF2B5EF4-FFF2-40B4-BE49-F238E27FC236}">
                    <a16:creationId xmlns:a16="http://schemas.microsoft.com/office/drawing/2014/main" id="{7233C533-0025-4F06-8053-76927958E5B7}"/>
                  </a:ext>
                </a:extLst>
              </p:cNvPr>
              <p:cNvSpPr txBox="1">
                <a:spLocks noRot="1" noChangeAspect="1" noMove="1" noResize="1" noEditPoints="1" noAdjustHandles="1" noChangeArrowheads="1" noChangeShapeType="1" noTextEdit="1"/>
              </p:cNvSpPr>
              <p:nvPr/>
            </p:nvSpPr>
            <p:spPr>
              <a:xfrm>
                <a:off x="1940560" y="996080"/>
                <a:ext cx="1036320" cy="639662"/>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935619A-6F5B-402D-8585-3006B0BF3D3C}"/>
                  </a:ext>
                </a:extLst>
              </p:cNvPr>
              <p:cNvSpPr txBox="1"/>
              <p:nvPr/>
            </p:nvSpPr>
            <p:spPr>
              <a:xfrm>
                <a:off x="4548347" y="3521867"/>
                <a:ext cx="5628640" cy="1082797"/>
              </a:xfrm>
              <a:prstGeom prst="rect">
                <a:avLst/>
              </a:prstGeom>
              <a:noFill/>
            </p:spPr>
            <p:txBody>
              <a:bodyPr wrap="square" rtlCol="0">
                <a:spAutoFit/>
              </a:bodyPr>
              <a:lstStyle/>
              <a:p>
                <a14:m>
                  <m:oMath xmlns:m="http://schemas.openxmlformats.org/officeDocument/2006/math">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rPr>
                          <m:t>𝐹</m:t>
                        </m:r>
                      </m:e>
                    </m:acc>
                    <m:r>
                      <a:rPr lang="en-US" sz="4000" b="0" i="1" smtClean="0">
                        <a:latin typeface="Cambria Math" panose="02040503050406030204" pitchFamily="18" charset="0"/>
                      </a:rPr>
                      <m:t>=</m:t>
                    </m:r>
                    <m:r>
                      <a:rPr lang="en-US" sz="4000" i="1">
                        <a:latin typeface="Cambria Math" panose="02040503050406030204" pitchFamily="18" charset="0"/>
                        <a:ea typeface="Cambria Math" panose="02040503050406030204" pitchFamily="18" charset="0"/>
                      </a:rPr>
                      <m:t>4</m:t>
                    </m:r>
                    <m:r>
                      <a:rPr lang="en-US" sz="4000" i="1">
                        <a:latin typeface="Cambria Math" panose="02040503050406030204" pitchFamily="18" charset="0"/>
                        <a:ea typeface="Cambria Math" panose="02040503050406030204" pitchFamily="18" charset="0"/>
                      </a:rPr>
                      <m:t>𝜋𝜀</m:t>
                    </m:r>
                    <m:r>
                      <a:rPr lang="en-US" sz="4000" i="1" baseline="-25000">
                        <a:latin typeface="Cambria Math" panose="02040503050406030204" pitchFamily="18" charset="0"/>
                        <a:ea typeface="Cambria Math" panose="02040503050406030204" pitchFamily="18" charset="0"/>
                      </a:rPr>
                      <m:t>0</m:t>
                    </m:r>
                    <m:r>
                      <a:rPr lang="en-US" sz="4000" i="1">
                        <a:latin typeface="Cambria Math" panose="02040503050406030204" pitchFamily="18" charset="0"/>
                        <a:ea typeface="Cambria Math" panose="02040503050406030204" pitchFamily="18" charset="0"/>
                      </a:rPr>
                      <m:t>𝑅</m:t>
                    </m:r>
                    <m:r>
                      <a:rPr lang="en-US" sz="4000" i="1" baseline="30000">
                        <a:latin typeface="Cambria Math" panose="02040503050406030204" pitchFamily="18" charset="0"/>
                        <a:ea typeface="Cambria Math" panose="02040503050406030204" pitchFamily="18" charset="0"/>
                      </a:rPr>
                      <m:t>3</m:t>
                    </m:r>
                    <m:r>
                      <a:rPr lang="en-US" sz="4000" i="1" smtClean="0">
                        <a:latin typeface="Cambria Math" panose="02040503050406030204" pitchFamily="18" charset="0"/>
                        <a:ea typeface="Cambria Math" panose="02040503050406030204" pitchFamily="18" charset="0"/>
                      </a:rPr>
                      <m:t>∙</m:t>
                    </m:r>
                    <m:f>
                      <m:fPr>
                        <m:ctrlPr>
                          <a:rPr lang="en-US" sz="400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𝑑</m:t>
                        </m:r>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𝐸</m:t>
                            </m:r>
                          </m:e>
                        </m:acc>
                        <m:r>
                          <a:rPr lang="en-US" sz="4000" b="0" i="1" baseline="30000" smtClean="0">
                            <a:latin typeface="Cambria Math" panose="02040503050406030204" pitchFamily="18" charset="0"/>
                            <a:ea typeface="Cambria Math" panose="02040503050406030204" pitchFamily="18" charset="0"/>
                          </a:rPr>
                          <m:t>2</m:t>
                        </m:r>
                      </m:num>
                      <m:den>
                        <m:r>
                          <a:rPr lang="en-US" sz="4000" b="0" i="1" smtClean="0">
                            <a:latin typeface="Cambria Math" panose="02040503050406030204" pitchFamily="18" charset="0"/>
                            <a:ea typeface="Cambria Math" panose="02040503050406030204" pitchFamily="18" charset="0"/>
                          </a:rPr>
                          <m:t>𝑑𝑥</m:t>
                        </m:r>
                      </m:den>
                    </m:f>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𝐹</m:t>
                    </m:r>
                    <m:r>
                      <a:rPr lang="ru-RU" sz="4000" b="0" i="1" baseline="-25000" smtClean="0">
                        <a:latin typeface="Cambria Math" panose="02040503050406030204" pitchFamily="18" charset="0"/>
                        <a:ea typeface="Cambria Math" panose="02040503050406030204" pitchFamily="18" charset="0"/>
                      </a:rPr>
                      <m:t>пласт</m:t>
                    </m:r>
                  </m:oMath>
                </a14:m>
                <a:r>
                  <a:rPr lang="ru-RU" sz="4000" dirty="0"/>
                  <a:t> </a:t>
                </a:r>
              </a:p>
            </p:txBody>
          </p:sp>
        </mc:Choice>
        <mc:Fallback xmlns="">
          <p:sp>
            <p:nvSpPr>
              <p:cNvPr id="16" name="TextBox 15">
                <a:extLst>
                  <a:ext uri="{FF2B5EF4-FFF2-40B4-BE49-F238E27FC236}">
                    <a16:creationId xmlns:a16="http://schemas.microsoft.com/office/drawing/2014/main" id="{5935619A-6F5B-402D-8585-3006B0BF3D3C}"/>
                  </a:ext>
                </a:extLst>
              </p:cNvPr>
              <p:cNvSpPr txBox="1">
                <a:spLocks noRot="1" noChangeAspect="1" noMove="1" noResize="1" noEditPoints="1" noAdjustHandles="1" noChangeArrowheads="1" noChangeShapeType="1" noTextEdit="1"/>
              </p:cNvSpPr>
              <p:nvPr/>
            </p:nvSpPr>
            <p:spPr>
              <a:xfrm>
                <a:off x="4548347" y="3521867"/>
                <a:ext cx="5628640" cy="1082797"/>
              </a:xfrm>
              <a:prstGeom prst="rect">
                <a:avLst/>
              </a:prstGeom>
              <a:blipFill>
                <a:blip r:embed="rId5"/>
                <a:stretch>
                  <a:fillRect/>
                </a:stretch>
              </a:blipFill>
            </p:spPr>
            <p:txBody>
              <a:bodyPr/>
              <a:lstStyle/>
              <a:p>
                <a:r>
                  <a:rPr lang="ru-RU">
                    <a:noFill/>
                  </a:rPr>
                  <a:t> </a:t>
                </a:r>
              </a:p>
            </p:txBody>
          </p:sp>
        </mc:Fallback>
      </mc:AlternateContent>
      <p:sp>
        <p:nvSpPr>
          <p:cNvPr id="17" name="TextBox 16">
            <a:extLst>
              <a:ext uri="{FF2B5EF4-FFF2-40B4-BE49-F238E27FC236}">
                <a16:creationId xmlns:a16="http://schemas.microsoft.com/office/drawing/2014/main" id="{52603E15-0938-405F-9237-5C42B5DFAA93}"/>
              </a:ext>
            </a:extLst>
          </p:cNvPr>
          <p:cNvSpPr txBox="1"/>
          <p:nvPr/>
        </p:nvSpPr>
        <p:spPr>
          <a:xfrm>
            <a:off x="2286000" y="2874801"/>
            <a:ext cx="386080" cy="646331"/>
          </a:xfrm>
          <a:prstGeom prst="rect">
            <a:avLst/>
          </a:prstGeom>
          <a:noFill/>
        </p:spPr>
        <p:txBody>
          <a:bodyPr wrap="square" rtlCol="0">
            <a:spAutoFit/>
          </a:bodyPr>
          <a:lstStyle/>
          <a:p>
            <a:r>
              <a:rPr lang="ru-RU" sz="3600" dirty="0"/>
              <a:t>+</a:t>
            </a:r>
          </a:p>
        </p:txBody>
      </p:sp>
      <p:sp>
        <p:nvSpPr>
          <p:cNvPr id="19" name="TextBox 18">
            <a:extLst>
              <a:ext uri="{FF2B5EF4-FFF2-40B4-BE49-F238E27FC236}">
                <a16:creationId xmlns:a16="http://schemas.microsoft.com/office/drawing/2014/main" id="{14047635-6D92-418D-B71F-1CB3FC950A88}"/>
              </a:ext>
            </a:extLst>
          </p:cNvPr>
          <p:cNvSpPr txBox="1"/>
          <p:nvPr/>
        </p:nvSpPr>
        <p:spPr>
          <a:xfrm>
            <a:off x="1925320" y="2858628"/>
            <a:ext cx="386080" cy="646331"/>
          </a:xfrm>
          <a:prstGeom prst="rect">
            <a:avLst/>
          </a:prstGeom>
          <a:noFill/>
        </p:spPr>
        <p:txBody>
          <a:bodyPr wrap="square" rtlCol="0">
            <a:spAutoFit/>
          </a:bodyPr>
          <a:lstStyle/>
          <a:p>
            <a:r>
              <a:rPr lang="ru-RU" sz="3600" dirty="0"/>
              <a:t>-</a:t>
            </a:r>
          </a:p>
        </p:txBody>
      </p:sp>
      <p:sp>
        <p:nvSpPr>
          <p:cNvPr id="18" name="TextBox 17">
            <a:extLst>
              <a:ext uri="{FF2B5EF4-FFF2-40B4-BE49-F238E27FC236}">
                <a16:creationId xmlns:a16="http://schemas.microsoft.com/office/drawing/2014/main" id="{465251CF-80A3-42D7-8D06-44B74E4E0ECA}"/>
              </a:ext>
            </a:extLst>
          </p:cNvPr>
          <p:cNvSpPr txBox="1"/>
          <p:nvPr/>
        </p:nvSpPr>
        <p:spPr>
          <a:xfrm>
            <a:off x="355600" y="5709920"/>
            <a:ext cx="7874000" cy="954107"/>
          </a:xfrm>
          <a:prstGeom prst="rect">
            <a:avLst/>
          </a:prstGeom>
          <a:noFill/>
        </p:spPr>
        <p:txBody>
          <a:bodyPr wrap="square" rtlCol="0">
            <a:spAutoFit/>
          </a:bodyPr>
          <a:lstStyle/>
          <a:p>
            <a:r>
              <a:rPr lang="ru-RU" sz="2800" dirty="0"/>
              <a:t>* Джон Дэвид Джексон (1962) «Классическая электродинамика» стр. 48</a:t>
            </a:r>
          </a:p>
        </p:txBody>
      </p:sp>
    </p:spTree>
    <p:extLst>
      <p:ext uri="{BB962C8B-B14F-4D97-AF65-F5344CB8AC3E}">
        <p14:creationId xmlns:p14="http://schemas.microsoft.com/office/powerpoint/2010/main" val="1159500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 name="Прямая соединительная линия 8">
            <a:extLst>
              <a:ext uri="{FF2B5EF4-FFF2-40B4-BE49-F238E27FC236}">
                <a16:creationId xmlns:a16="http://schemas.microsoft.com/office/drawing/2014/main" id="{9F2A65A2-5666-4A3B-B1D5-87877CA21500}"/>
              </a:ext>
            </a:extLst>
          </p:cNvPr>
          <p:cNvCxnSpPr>
            <a:cxnSpLocks/>
          </p:cNvCxnSpPr>
          <p:nvPr/>
        </p:nvCxnSpPr>
        <p:spPr>
          <a:xfrm flipV="1">
            <a:off x="2165456" y="1690688"/>
            <a:ext cx="714378" cy="2405868"/>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9" name="Прямоугольник 18">
            <a:extLst>
              <a:ext uri="{FF2B5EF4-FFF2-40B4-BE49-F238E27FC236}">
                <a16:creationId xmlns:a16="http://schemas.microsoft.com/office/drawing/2014/main" id="{4EBD44D2-21F4-4682-9F12-487451118120}"/>
              </a:ext>
            </a:extLst>
          </p:cNvPr>
          <p:cNvSpPr/>
          <p:nvPr/>
        </p:nvSpPr>
        <p:spPr>
          <a:xfrm flipV="1">
            <a:off x="1571296" y="1553177"/>
            <a:ext cx="4222675" cy="183492"/>
          </a:xfrm>
          <a:prstGeom prst="rect">
            <a:avLst/>
          </a:prstGeom>
          <a:solidFill>
            <a:srgbClr val="D1B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Прямоугольник 19">
            <a:extLst>
              <a:ext uri="{FF2B5EF4-FFF2-40B4-BE49-F238E27FC236}">
                <a16:creationId xmlns:a16="http://schemas.microsoft.com/office/drawing/2014/main" id="{52C23B0F-683A-49AC-BDB2-C11CECEE4DF7}"/>
              </a:ext>
            </a:extLst>
          </p:cNvPr>
          <p:cNvSpPr/>
          <p:nvPr/>
        </p:nvSpPr>
        <p:spPr>
          <a:xfrm flipV="1">
            <a:off x="5216454" y="1434465"/>
            <a:ext cx="661271" cy="413385"/>
          </a:xfrm>
          <a:custGeom>
            <a:avLst/>
            <a:gdLst>
              <a:gd name="connsiteX0" fmla="*/ 0 w 623171"/>
              <a:gd name="connsiteY0" fmla="*/ 0 h 408188"/>
              <a:gd name="connsiteX1" fmla="*/ 623171 w 623171"/>
              <a:gd name="connsiteY1" fmla="*/ 0 h 408188"/>
              <a:gd name="connsiteX2" fmla="*/ 623171 w 623171"/>
              <a:gd name="connsiteY2" fmla="*/ 408188 h 408188"/>
              <a:gd name="connsiteX3" fmla="*/ 0 w 623171"/>
              <a:gd name="connsiteY3" fmla="*/ 408188 h 408188"/>
              <a:gd name="connsiteX4" fmla="*/ 0 w 623171"/>
              <a:gd name="connsiteY4" fmla="*/ 0 h 408188"/>
              <a:gd name="connsiteX0" fmla="*/ 0 w 623171"/>
              <a:gd name="connsiteY0" fmla="*/ 0 h 410244"/>
              <a:gd name="connsiteX1" fmla="*/ 623171 w 623171"/>
              <a:gd name="connsiteY1" fmla="*/ 0 h 410244"/>
              <a:gd name="connsiteX2" fmla="*/ 623171 w 623171"/>
              <a:gd name="connsiteY2" fmla="*/ 408188 h 410244"/>
              <a:gd name="connsiteX3" fmla="*/ 153741 w 623171"/>
              <a:gd name="connsiteY3" fmla="*/ 410244 h 410244"/>
              <a:gd name="connsiteX4" fmla="*/ 0 w 623171"/>
              <a:gd name="connsiteY4" fmla="*/ 408188 h 410244"/>
              <a:gd name="connsiteX5" fmla="*/ 0 w 623171"/>
              <a:gd name="connsiteY5" fmla="*/ 0 h 410244"/>
              <a:gd name="connsiteX0" fmla="*/ 0 w 623171"/>
              <a:gd name="connsiteY0" fmla="*/ 3141 h 413385"/>
              <a:gd name="connsiteX1" fmla="*/ 140406 w 623171"/>
              <a:gd name="connsiteY1" fmla="*/ 0 h 413385"/>
              <a:gd name="connsiteX2" fmla="*/ 623171 w 623171"/>
              <a:gd name="connsiteY2" fmla="*/ 3141 h 413385"/>
              <a:gd name="connsiteX3" fmla="*/ 623171 w 623171"/>
              <a:gd name="connsiteY3" fmla="*/ 411329 h 413385"/>
              <a:gd name="connsiteX4" fmla="*/ 153741 w 623171"/>
              <a:gd name="connsiteY4" fmla="*/ 413385 h 413385"/>
              <a:gd name="connsiteX5" fmla="*/ 0 w 623171"/>
              <a:gd name="connsiteY5" fmla="*/ 411329 h 413385"/>
              <a:gd name="connsiteX6" fmla="*/ 0 w 623171"/>
              <a:gd name="connsiteY6" fmla="*/ 3141 h 413385"/>
              <a:gd name="connsiteX0" fmla="*/ 0 w 623171"/>
              <a:gd name="connsiteY0" fmla="*/ 3141 h 413385"/>
              <a:gd name="connsiteX1" fmla="*/ 176601 w 623171"/>
              <a:gd name="connsiteY1" fmla="*/ 0 h 413385"/>
              <a:gd name="connsiteX2" fmla="*/ 623171 w 623171"/>
              <a:gd name="connsiteY2" fmla="*/ 3141 h 413385"/>
              <a:gd name="connsiteX3" fmla="*/ 623171 w 623171"/>
              <a:gd name="connsiteY3" fmla="*/ 411329 h 413385"/>
              <a:gd name="connsiteX4" fmla="*/ 153741 w 623171"/>
              <a:gd name="connsiteY4" fmla="*/ 413385 h 413385"/>
              <a:gd name="connsiteX5" fmla="*/ 0 w 623171"/>
              <a:gd name="connsiteY5" fmla="*/ 411329 h 413385"/>
              <a:gd name="connsiteX6" fmla="*/ 0 w 623171"/>
              <a:gd name="connsiteY6" fmla="*/ 3141 h 413385"/>
              <a:gd name="connsiteX0" fmla="*/ 36195 w 623171"/>
              <a:gd name="connsiteY0" fmla="*/ 52671 h 413385"/>
              <a:gd name="connsiteX1" fmla="*/ 176601 w 623171"/>
              <a:gd name="connsiteY1" fmla="*/ 0 h 413385"/>
              <a:gd name="connsiteX2" fmla="*/ 623171 w 623171"/>
              <a:gd name="connsiteY2" fmla="*/ 3141 h 413385"/>
              <a:gd name="connsiteX3" fmla="*/ 623171 w 623171"/>
              <a:gd name="connsiteY3" fmla="*/ 411329 h 413385"/>
              <a:gd name="connsiteX4" fmla="*/ 153741 w 623171"/>
              <a:gd name="connsiteY4" fmla="*/ 413385 h 413385"/>
              <a:gd name="connsiteX5" fmla="*/ 0 w 623171"/>
              <a:gd name="connsiteY5" fmla="*/ 411329 h 413385"/>
              <a:gd name="connsiteX6" fmla="*/ 36195 w 623171"/>
              <a:gd name="connsiteY6" fmla="*/ 52671 h 413385"/>
              <a:gd name="connsiteX0" fmla="*/ 7620 w 594596"/>
              <a:gd name="connsiteY0" fmla="*/ 52671 h 413385"/>
              <a:gd name="connsiteX1" fmla="*/ 148026 w 594596"/>
              <a:gd name="connsiteY1" fmla="*/ 0 h 413385"/>
              <a:gd name="connsiteX2" fmla="*/ 594596 w 594596"/>
              <a:gd name="connsiteY2" fmla="*/ 3141 h 413385"/>
              <a:gd name="connsiteX3" fmla="*/ 594596 w 594596"/>
              <a:gd name="connsiteY3" fmla="*/ 411329 h 413385"/>
              <a:gd name="connsiteX4" fmla="*/ 125166 w 594596"/>
              <a:gd name="connsiteY4" fmla="*/ 413385 h 413385"/>
              <a:gd name="connsiteX5" fmla="*/ 0 w 594596"/>
              <a:gd name="connsiteY5" fmla="*/ 348464 h 413385"/>
              <a:gd name="connsiteX6" fmla="*/ 7620 w 594596"/>
              <a:gd name="connsiteY6" fmla="*/ 52671 h 413385"/>
              <a:gd name="connsiteX0" fmla="*/ 74295 w 661271"/>
              <a:gd name="connsiteY0" fmla="*/ 52671 h 413385"/>
              <a:gd name="connsiteX1" fmla="*/ 214701 w 661271"/>
              <a:gd name="connsiteY1" fmla="*/ 0 h 413385"/>
              <a:gd name="connsiteX2" fmla="*/ 661271 w 661271"/>
              <a:gd name="connsiteY2" fmla="*/ 3141 h 413385"/>
              <a:gd name="connsiteX3" fmla="*/ 661271 w 661271"/>
              <a:gd name="connsiteY3" fmla="*/ 411329 h 413385"/>
              <a:gd name="connsiteX4" fmla="*/ 191841 w 661271"/>
              <a:gd name="connsiteY4" fmla="*/ 413385 h 413385"/>
              <a:gd name="connsiteX5" fmla="*/ 0 w 661271"/>
              <a:gd name="connsiteY5" fmla="*/ 297029 h 413385"/>
              <a:gd name="connsiteX6" fmla="*/ 74295 w 661271"/>
              <a:gd name="connsiteY6" fmla="*/ 52671 h 413385"/>
              <a:gd name="connsiteX0" fmla="*/ 11430 w 661271"/>
              <a:gd name="connsiteY0" fmla="*/ 96486 h 413385"/>
              <a:gd name="connsiteX1" fmla="*/ 214701 w 661271"/>
              <a:gd name="connsiteY1" fmla="*/ 0 h 413385"/>
              <a:gd name="connsiteX2" fmla="*/ 661271 w 661271"/>
              <a:gd name="connsiteY2" fmla="*/ 3141 h 413385"/>
              <a:gd name="connsiteX3" fmla="*/ 661271 w 661271"/>
              <a:gd name="connsiteY3" fmla="*/ 411329 h 413385"/>
              <a:gd name="connsiteX4" fmla="*/ 191841 w 661271"/>
              <a:gd name="connsiteY4" fmla="*/ 413385 h 413385"/>
              <a:gd name="connsiteX5" fmla="*/ 0 w 661271"/>
              <a:gd name="connsiteY5" fmla="*/ 297029 h 413385"/>
              <a:gd name="connsiteX6" fmla="*/ 11430 w 661271"/>
              <a:gd name="connsiteY6" fmla="*/ 96486 h 413385"/>
              <a:gd name="connsiteX0" fmla="*/ 5715 w 661271"/>
              <a:gd name="connsiteY0" fmla="*/ 100296 h 413385"/>
              <a:gd name="connsiteX1" fmla="*/ 214701 w 661271"/>
              <a:gd name="connsiteY1" fmla="*/ 0 h 413385"/>
              <a:gd name="connsiteX2" fmla="*/ 661271 w 661271"/>
              <a:gd name="connsiteY2" fmla="*/ 3141 h 413385"/>
              <a:gd name="connsiteX3" fmla="*/ 661271 w 661271"/>
              <a:gd name="connsiteY3" fmla="*/ 411329 h 413385"/>
              <a:gd name="connsiteX4" fmla="*/ 191841 w 661271"/>
              <a:gd name="connsiteY4" fmla="*/ 413385 h 413385"/>
              <a:gd name="connsiteX5" fmla="*/ 0 w 661271"/>
              <a:gd name="connsiteY5" fmla="*/ 297029 h 413385"/>
              <a:gd name="connsiteX6" fmla="*/ 5715 w 661271"/>
              <a:gd name="connsiteY6" fmla="*/ 100296 h 4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271" h="413385">
                <a:moveTo>
                  <a:pt x="5715" y="100296"/>
                </a:moveTo>
                <a:lnTo>
                  <a:pt x="214701" y="0"/>
                </a:lnTo>
                <a:lnTo>
                  <a:pt x="661271" y="3141"/>
                </a:lnTo>
                <a:lnTo>
                  <a:pt x="661271" y="411329"/>
                </a:lnTo>
                <a:lnTo>
                  <a:pt x="191841" y="413385"/>
                </a:lnTo>
                <a:lnTo>
                  <a:pt x="0" y="297029"/>
                </a:lnTo>
                <a:lnTo>
                  <a:pt x="5715" y="100296"/>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Прямоугольник 17">
            <a:extLst>
              <a:ext uri="{FF2B5EF4-FFF2-40B4-BE49-F238E27FC236}">
                <a16:creationId xmlns:a16="http://schemas.microsoft.com/office/drawing/2014/main" id="{D55A9C1C-E543-481F-A9ED-590E94F7B056}"/>
              </a:ext>
            </a:extLst>
          </p:cNvPr>
          <p:cNvSpPr/>
          <p:nvPr/>
        </p:nvSpPr>
        <p:spPr>
          <a:xfrm flipV="1">
            <a:off x="5678683" y="1071747"/>
            <a:ext cx="282797" cy="4992722"/>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7" name="Прямоугольник 16">
            <a:extLst>
              <a:ext uri="{FF2B5EF4-FFF2-40B4-BE49-F238E27FC236}">
                <a16:creationId xmlns:a16="http://schemas.microsoft.com/office/drawing/2014/main" id="{0BCDEC7A-3E02-46AB-ACCA-96B14C8E8F06}"/>
              </a:ext>
            </a:extLst>
          </p:cNvPr>
          <p:cNvSpPr/>
          <p:nvPr/>
        </p:nvSpPr>
        <p:spPr>
          <a:xfrm flipV="1">
            <a:off x="5113495" y="5968107"/>
            <a:ext cx="1506324" cy="408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Текст 7">
            <a:extLst>
              <a:ext uri="{FF2B5EF4-FFF2-40B4-BE49-F238E27FC236}">
                <a16:creationId xmlns:a16="http://schemas.microsoft.com/office/drawing/2014/main" id="{3551883F-E5BA-43AA-B320-B16987E65A04}"/>
              </a:ext>
            </a:extLst>
          </p:cNvPr>
          <p:cNvSpPr>
            <a:spLocks noGrp="1"/>
          </p:cNvSpPr>
          <p:nvPr>
            <p:ph type="body" sz="quarter" idx="11"/>
          </p:nvPr>
        </p:nvSpPr>
        <p:spPr/>
        <p:txBody>
          <a:bodyPr>
            <a:normAutofit fontScale="92500" lnSpcReduction="10000"/>
          </a:bodyPr>
          <a:lstStyle/>
          <a:p>
            <a:r>
              <a:rPr lang="ru-RU" sz="3600" dirty="0"/>
              <a:t>Установка</a:t>
            </a:r>
          </a:p>
        </p:txBody>
      </p:sp>
      <p:sp>
        <p:nvSpPr>
          <p:cNvPr id="2" name="Номер слайда 1">
            <a:extLst>
              <a:ext uri="{FF2B5EF4-FFF2-40B4-BE49-F238E27FC236}">
                <a16:creationId xmlns:a16="http://schemas.microsoft.com/office/drawing/2014/main" id="{B0E9990B-DE17-4E6A-BF78-15C13C53C547}"/>
              </a:ext>
            </a:extLst>
          </p:cNvPr>
          <p:cNvSpPr>
            <a:spLocks noGrp="1"/>
          </p:cNvSpPr>
          <p:nvPr>
            <p:ph type="sldNum" sz="quarter" idx="13"/>
          </p:nvPr>
        </p:nvSpPr>
        <p:spPr/>
        <p:txBody>
          <a:bodyPr/>
          <a:lstStyle/>
          <a:p>
            <a:fld id="{9551FB45-4074-413D-AD14-1F1EAAB01FEA}" type="slidenum">
              <a:rPr lang="ru-RU" smtClean="0"/>
              <a:t>28</a:t>
            </a:fld>
            <a:endParaRPr lang="ru-RU"/>
          </a:p>
        </p:txBody>
      </p:sp>
      <p:sp>
        <p:nvSpPr>
          <p:cNvPr id="52" name="Заголовок 3">
            <a:extLst>
              <a:ext uri="{FF2B5EF4-FFF2-40B4-BE49-F238E27FC236}">
                <a16:creationId xmlns:a16="http://schemas.microsoft.com/office/drawing/2014/main" id="{34910D58-939F-4720-B818-E566B52F4881}"/>
              </a:ext>
            </a:extLst>
          </p:cNvPr>
          <p:cNvSpPr>
            <a:spLocks noGrp="1"/>
          </p:cNvSpPr>
          <p:nvPr>
            <p:ph type="title"/>
          </p:nvPr>
        </p:nvSpPr>
        <p:spPr/>
        <p:txBody>
          <a:bodyPr/>
          <a:lstStyle/>
          <a:p>
            <a:r>
              <a:rPr lang="ru-RU" sz="2400" dirty="0"/>
              <a:t>Демонстрация</a:t>
            </a:r>
          </a:p>
        </p:txBody>
      </p:sp>
      <p:sp>
        <p:nvSpPr>
          <p:cNvPr id="10" name="Прямоугольник 9">
            <a:extLst>
              <a:ext uri="{FF2B5EF4-FFF2-40B4-BE49-F238E27FC236}">
                <a16:creationId xmlns:a16="http://schemas.microsoft.com/office/drawing/2014/main" id="{02A4AB4A-1972-4F4F-BFA7-9051CDC8BD35}"/>
              </a:ext>
            </a:extLst>
          </p:cNvPr>
          <p:cNvSpPr/>
          <p:nvPr/>
        </p:nvSpPr>
        <p:spPr>
          <a:xfrm>
            <a:off x="475449" y="2864183"/>
            <a:ext cx="1844702" cy="3200286"/>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2B3DECA5-5BB7-4678-8DB7-391D4A37D477}"/>
              </a:ext>
            </a:extLst>
          </p:cNvPr>
          <p:cNvSpPr/>
          <p:nvPr/>
        </p:nvSpPr>
        <p:spPr>
          <a:xfrm>
            <a:off x="1997270" y="3979577"/>
            <a:ext cx="346841" cy="34684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00B050"/>
              </a:solidFill>
            </a:endParaRPr>
          </a:p>
        </p:txBody>
      </p:sp>
      <p:sp>
        <p:nvSpPr>
          <p:cNvPr id="16" name="Прямоугольник 15">
            <a:extLst>
              <a:ext uri="{FF2B5EF4-FFF2-40B4-BE49-F238E27FC236}">
                <a16:creationId xmlns:a16="http://schemas.microsoft.com/office/drawing/2014/main" id="{B3336044-680A-4F8B-B57D-91CEC80F44F3}"/>
              </a:ext>
            </a:extLst>
          </p:cNvPr>
          <p:cNvSpPr/>
          <p:nvPr/>
        </p:nvSpPr>
        <p:spPr>
          <a:xfrm>
            <a:off x="3136245" y="2720923"/>
            <a:ext cx="1844702" cy="3308015"/>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C1E83CA2-36AA-4FEB-99E5-0839321E8131}"/>
              </a:ext>
            </a:extLst>
          </p:cNvPr>
          <p:cNvSpPr/>
          <p:nvPr/>
        </p:nvSpPr>
        <p:spPr>
          <a:xfrm>
            <a:off x="2164354" y="4028109"/>
            <a:ext cx="127825" cy="15743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00B050"/>
              </a:solidFill>
            </a:endParaRPr>
          </a:p>
        </p:txBody>
      </p:sp>
      <p:sp>
        <p:nvSpPr>
          <p:cNvPr id="27" name="Прямоугольник 26">
            <a:extLst>
              <a:ext uri="{FF2B5EF4-FFF2-40B4-BE49-F238E27FC236}">
                <a16:creationId xmlns:a16="http://schemas.microsoft.com/office/drawing/2014/main" id="{6A48C2CF-55F0-410F-B7CC-FFF7C68A1649}"/>
              </a:ext>
            </a:extLst>
          </p:cNvPr>
          <p:cNvSpPr/>
          <p:nvPr/>
        </p:nvSpPr>
        <p:spPr>
          <a:xfrm>
            <a:off x="4166274" y="5139993"/>
            <a:ext cx="1249870" cy="11664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a:p>
        </p:txBody>
      </p:sp>
      <p:cxnSp>
        <p:nvCxnSpPr>
          <p:cNvPr id="32" name="Соединитель: изогнутый 31">
            <a:extLst>
              <a:ext uri="{FF2B5EF4-FFF2-40B4-BE49-F238E27FC236}">
                <a16:creationId xmlns:a16="http://schemas.microsoft.com/office/drawing/2014/main" id="{8F46C7E7-F4FB-47A9-BD8E-C53BFA0F3E68}"/>
              </a:ext>
            </a:extLst>
          </p:cNvPr>
          <p:cNvCxnSpPr/>
          <p:nvPr/>
        </p:nvCxnSpPr>
        <p:spPr>
          <a:xfrm>
            <a:off x="4230413" y="4015409"/>
            <a:ext cx="15584" cy="12700"/>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34" name="Соединитель: изогнутый 33">
            <a:extLst>
              <a:ext uri="{FF2B5EF4-FFF2-40B4-BE49-F238E27FC236}">
                <a16:creationId xmlns:a16="http://schemas.microsoft.com/office/drawing/2014/main" id="{F632129A-3C8D-48E5-9B3E-68CE67D6B837}"/>
              </a:ext>
            </a:extLst>
          </p:cNvPr>
          <p:cNvCxnSpPr>
            <a:cxnSpLocks/>
          </p:cNvCxnSpPr>
          <p:nvPr/>
        </p:nvCxnSpPr>
        <p:spPr>
          <a:xfrm rot="16200000" flipH="1">
            <a:off x="3505139" y="5096509"/>
            <a:ext cx="1164758" cy="700100"/>
          </a:xfrm>
          <a:prstGeom prst="curved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Полилиния: фигура 44">
            <a:extLst>
              <a:ext uri="{FF2B5EF4-FFF2-40B4-BE49-F238E27FC236}">
                <a16:creationId xmlns:a16="http://schemas.microsoft.com/office/drawing/2014/main" id="{78488CA2-7690-4931-B752-79D008669848}"/>
              </a:ext>
            </a:extLst>
          </p:cNvPr>
          <p:cNvSpPr/>
          <p:nvPr/>
        </p:nvSpPr>
        <p:spPr>
          <a:xfrm>
            <a:off x="977638" y="5613621"/>
            <a:ext cx="4003309" cy="979793"/>
          </a:xfrm>
          <a:custGeom>
            <a:avLst/>
            <a:gdLst>
              <a:gd name="connsiteX0" fmla="*/ 159399 w 4767329"/>
              <a:gd name="connsiteY0" fmla="*/ 0 h 979793"/>
              <a:gd name="connsiteX1" fmla="*/ 372 w 4767329"/>
              <a:gd name="connsiteY1" fmla="*/ 365760 h 979793"/>
              <a:gd name="connsiteX2" fmla="*/ 199155 w 4767329"/>
              <a:gd name="connsiteY2" fmla="*/ 906449 h 979793"/>
              <a:gd name="connsiteX3" fmla="*/ 851162 w 4767329"/>
              <a:gd name="connsiteY3" fmla="*/ 930302 h 979793"/>
              <a:gd name="connsiteX4" fmla="*/ 1614487 w 4767329"/>
              <a:gd name="connsiteY4" fmla="*/ 492981 h 979793"/>
              <a:gd name="connsiteX5" fmla="*/ 2854891 w 4767329"/>
              <a:gd name="connsiteY5" fmla="*/ 795130 h 979793"/>
              <a:gd name="connsiteX6" fmla="*/ 3387628 w 4767329"/>
              <a:gd name="connsiteY6" fmla="*/ 636104 h 979793"/>
              <a:gd name="connsiteX7" fmla="*/ 4469005 w 4767329"/>
              <a:gd name="connsiteY7" fmla="*/ 834887 h 979793"/>
              <a:gd name="connsiteX8" fmla="*/ 4747301 w 4767329"/>
              <a:gd name="connsiteY8" fmla="*/ 429370 h 979793"/>
              <a:gd name="connsiteX9" fmla="*/ 4723447 w 4767329"/>
              <a:gd name="connsiteY9" fmla="*/ 437322 h 97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7329" h="979793">
                <a:moveTo>
                  <a:pt x="159399" y="0"/>
                </a:moveTo>
                <a:cubicBezTo>
                  <a:pt x="76572" y="107342"/>
                  <a:pt x="-6254" y="214685"/>
                  <a:pt x="372" y="365760"/>
                </a:cubicBezTo>
                <a:cubicBezTo>
                  <a:pt x="6998" y="516835"/>
                  <a:pt x="57357" y="812359"/>
                  <a:pt x="199155" y="906449"/>
                </a:cubicBezTo>
                <a:cubicBezTo>
                  <a:pt x="340953" y="1000539"/>
                  <a:pt x="615273" y="999213"/>
                  <a:pt x="851162" y="930302"/>
                </a:cubicBezTo>
                <a:cubicBezTo>
                  <a:pt x="1087051" y="861391"/>
                  <a:pt x="1280532" y="515510"/>
                  <a:pt x="1614487" y="492981"/>
                </a:cubicBezTo>
                <a:cubicBezTo>
                  <a:pt x="1948442" y="470452"/>
                  <a:pt x="2559368" y="771276"/>
                  <a:pt x="2854891" y="795130"/>
                </a:cubicBezTo>
                <a:cubicBezTo>
                  <a:pt x="3150414" y="818984"/>
                  <a:pt x="3118609" y="629478"/>
                  <a:pt x="3387628" y="636104"/>
                </a:cubicBezTo>
                <a:cubicBezTo>
                  <a:pt x="3656647" y="642730"/>
                  <a:pt x="4242393" y="869343"/>
                  <a:pt x="4469005" y="834887"/>
                </a:cubicBezTo>
                <a:cubicBezTo>
                  <a:pt x="4695617" y="800431"/>
                  <a:pt x="4747301" y="429370"/>
                  <a:pt x="4747301" y="429370"/>
                </a:cubicBezTo>
                <a:cubicBezTo>
                  <a:pt x="4789708" y="363109"/>
                  <a:pt x="4756577" y="400215"/>
                  <a:pt x="4723447" y="437322"/>
                </a:cubicBezTo>
              </a:path>
            </a:pathLst>
          </a:cu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a:extLst>
              <a:ext uri="{FF2B5EF4-FFF2-40B4-BE49-F238E27FC236}">
                <a16:creationId xmlns:a16="http://schemas.microsoft.com/office/drawing/2014/main" id="{F43A2D6B-C229-4338-8D93-C5B177F4CC29}"/>
              </a:ext>
            </a:extLst>
          </p:cNvPr>
          <p:cNvSpPr/>
          <p:nvPr/>
        </p:nvSpPr>
        <p:spPr>
          <a:xfrm>
            <a:off x="4536876" y="5309115"/>
            <a:ext cx="576619" cy="17627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ru-RU"/>
          </a:p>
        </p:txBody>
      </p:sp>
      <p:pic>
        <p:nvPicPr>
          <p:cNvPr id="3" name="демка неподключ">
            <a:hlinkClick r:id="" action="ppaction://media"/>
            <a:extLst>
              <a:ext uri="{FF2B5EF4-FFF2-40B4-BE49-F238E27FC236}">
                <a16:creationId xmlns:a16="http://schemas.microsoft.com/office/drawing/2014/main" id="{CF244F6F-D9B1-47F3-B608-7509D8F848C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5207" t="5051" r="34499" b="37476"/>
          <a:stretch/>
        </p:blipFill>
        <p:spPr>
          <a:xfrm>
            <a:off x="7214572" y="1636076"/>
            <a:ext cx="3693460" cy="39414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Прямоугольник 20">
            <a:extLst>
              <a:ext uri="{FF2B5EF4-FFF2-40B4-BE49-F238E27FC236}">
                <a16:creationId xmlns:a16="http://schemas.microsoft.com/office/drawing/2014/main" id="{46E8393F-8C04-43C9-9B7A-4C16BB6DAFB9}"/>
              </a:ext>
            </a:extLst>
          </p:cNvPr>
          <p:cNvSpPr/>
          <p:nvPr/>
        </p:nvSpPr>
        <p:spPr>
          <a:xfrm flipV="1">
            <a:off x="5069286" y="1584251"/>
            <a:ext cx="609397" cy="121344"/>
          </a:xfrm>
          <a:prstGeom prst="rect">
            <a:avLst/>
          </a:prstGeom>
          <a:solidFill>
            <a:srgbClr val="D1B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6" name="Прямая соединительная линия 5">
            <a:extLst>
              <a:ext uri="{FF2B5EF4-FFF2-40B4-BE49-F238E27FC236}">
                <a16:creationId xmlns:a16="http://schemas.microsoft.com/office/drawing/2014/main" id="{20594AA2-A294-4175-BBCF-270B12E92AD4}"/>
              </a:ext>
            </a:extLst>
          </p:cNvPr>
          <p:cNvCxnSpPr>
            <a:cxnSpLocks/>
          </p:cNvCxnSpPr>
          <p:nvPr/>
        </p:nvCxnSpPr>
        <p:spPr>
          <a:xfrm>
            <a:off x="2890124" y="1705595"/>
            <a:ext cx="0" cy="35329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D8A7BD-4F5A-4028-A5EA-A3D512D5F931}"/>
                  </a:ext>
                </a:extLst>
              </p:cNvPr>
              <p:cNvSpPr txBox="1"/>
              <p:nvPr/>
            </p:nvSpPr>
            <p:spPr>
              <a:xfrm>
                <a:off x="2356591" y="2375498"/>
                <a:ext cx="80592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ru-RU" sz="2800" i="1" smtClean="0">
                          <a:latin typeface="Cambria Math" panose="02040503050406030204" pitchFamily="18" charset="0"/>
                          <a:ea typeface="Cambria Math" panose="02040503050406030204" pitchFamily="18" charset="0"/>
                        </a:rPr>
                        <m:t>𝛼</m:t>
                      </m:r>
                    </m:oMath>
                  </m:oMathPara>
                </a14:m>
                <a:endParaRPr lang="ru-RU" sz="2800" dirty="0"/>
              </a:p>
            </p:txBody>
          </p:sp>
        </mc:Choice>
        <mc:Fallback xmlns="">
          <p:sp>
            <p:nvSpPr>
              <p:cNvPr id="7" name="TextBox 6">
                <a:extLst>
                  <a:ext uri="{FF2B5EF4-FFF2-40B4-BE49-F238E27FC236}">
                    <a16:creationId xmlns:a16="http://schemas.microsoft.com/office/drawing/2014/main" id="{61D8A7BD-4F5A-4028-A5EA-A3D512D5F931}"/>
                  </a:ext>
                </a:extLst>
              </p:cNvPr>
              <p:cNvSpPr txBox="1">
                <a:spLocks noRot="1" noChangeAspect="1" noMove="1" noResize="1" noEditPoints="1" noAdjustHandles="1" noChangeArrowheads="1" noChangeShapeType="1" noTextEdit="1"/>
              </p:cNvSpPr>
              <p:nvPr/>
            </p:nvSpPr>
            <p:spPr>
              <a:xfrm>
                <a:off x="2356591" y="2375498"/>
                <a:ext cx="805920" cy="430887"/>
              </a:xfrm>
              <a:prstGeom prst="rect">
                <a:avLst/>
              </a:prstGeom>
              <a:blipFill>
                <a:blip r:embed="rId5"/>
                <a:stretch>
                  <a:fillRect/>
                </a:stretch>
              </a:blipFill>
            </p:spPr>
            <p:txBody>
              <a:bodyPr/>
              <a:lstStyle/>
              <a:p>
                <a:r>
                  <a:rPr lang="ru-RU">
                    <a:noFill/>
                  </a:rPr>
                  <a:t> </a:t>
                </a:r>
              </a:p>
            </p:txBody>
          </p:sp>
        </mc:Fallback>
      </mc:AlternateContent>
      <p:cxnSp>
        <p:nvCxnSpPr>
          <p:cNvPr id="13" name="Прямая соединительная линия 12">
            <a:extLst>
              <a:ext uri="{FF2B5EF4-FFF2-40B4-BE49-F238E27FC236}">
                <a16:creationId xmlns:a16="http://schemas.microsoft.com/office/drawing/2014/main" id="{594A509E-2A16-4EFD-828B-F9ACB930333C}"/>
              </a:ext>
            </a:extLst>
          </p:cNvPr>
          <p:cNvCxnSpPr>
            <a:cxnSpLocks/>
          </p:cNvCxnSpPr>
          <p:nvPr/>
        </p:nvCxnSpPr>
        <p:spPr>
          <a:xfrm>
            <a:off x="2404398" y="4092137"/>
            <a:ext cx="422812" cy="9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720239B-D0F9-4101-9462-1AC34D55E664}"/>
                  </a:ext>
                </a:extLst>
              </p:cNvPr>
              <p:cNvSpPr txBox="1"/>
              <p:nvPr/>
            </p:nvSpPr>
            <p:spPr>
              <a:xfrm>
                <a:off x="2210663" y="3661250"/>
                <a:ext cx="80592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m:oMathPara>
                </a14:m>
                <a:endParaRPr lang="ru-RU" sz="2800" dirty="0"/>
              </a:p>
            </p:txBody>
          </p:sp>
        </mc:Choice>
        <mc:Fallback xmlns="">
          <p:sp>
            <p:nvSpPr>
              <p:cNvPr id="28" name="TextBox 27">
                <a:extLst>
                  <a:ext uri="{FF2B5EF4-FFF2-40B4-BE49-F238E27FC236}">
                    <a16:creationId xmlns:a16="http://schemas.microsoft.com/office/drawing/2014/main" id="{7720239B-D0F9-4101-9462-1AC34D55E664}"/>
                  </a:ext>
                </a:extLst>
              </p:cNvPr>
              <p:cNvSpPr txBox="1">
                <a:spLocks noRot="1" noChangeAspect="1" noMove="1" noResize="1" noEditPoints="1" noAdjustHandles="1" noChangeArrowheads="1" noChangeShapeType="1" noTextEdit="1"/>
              </p:cNvSpPr>
              <p:nvPr/>
            </p:nvSpPr>
            <p:spPr>
              <a:xfrm>
                <a:off x="2210663" y="3661250"/>
                <a:ext cx="805920" cy="430887"/>
              </a:xfrm>
              <a:prstGeom prst="rect">
                <a:avLst/>
              </a:prstGeom>
              <a:blipFill>
                <a:blip r:embed="rId6"/>
                <a:stretch>
                  <a:fillRect/>
                </a:stretch>
              </a:blipFill>
            </p:spPr>
            <p:txBody>
              <a:bodyPr/>
              <a:lstStyle/>
              <a:p>
                <a:r>
                  <a:rPr lang="ru-RU">
                    <a:noFill/>
                  </a:rPr>
                  <a:t> </a:t>
                </a:r>
              </a:p>
            </p:txBody>
          </p:sp>
        </mc:Fallback>
      </mc:AlternateContent>
      <p:sp>
        <p:nvSpPr>
          <p:cNvPr id="5" name="Арка 4">
            <a:extLst>
              <a:ext uri="{FF2B5EF4-FFF2-40B4-BE49-F238E27FC236}">
                <a16:creationId xmlns:a16="http://schemas.microsoft.com/office/drawing/2014/main" id="{D3BDCDDD-DE95-42B3-BBA2-549029AA2D1E}"/>
              </a:ext>
            </a:extLst>
          </p:cNvPr>
          <p:cNvSpPr/>
          <p:nvPr/>
        </p:nvSpPr>
        <p:spPr>
          <a:xfrm rot="12804449">
            <a:off x="2583286" y="2069276"/>
            <a:ext cx="434306" cy="344485"/>
          </a:xfrm>
          <a:prstGeom prst="blockArc">
            <a:avLst>
              <a:gd name="adj1" fmla="val 12447452"/>
              <a:gd name="adj2" fmla="val 16472345"/>
              <a:gd name="adj3" fmla="val 232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400699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9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6" name="Прямая соединительная линия 35">
            <a:extLst>
              <a:ext uri="{FF2B5EF4-FFF2-40B4-BE49-F238E27FC236}">
                <a16:creationId xmlns:a16="http://schemas.microsoft.com/office/drawing/2014/main" id="{053A2D13-25C8-4104-A3D2-6F96CCB021B9}"/>
              </a:ext>
            </a:extLst>
          </p:cNvPr>
          <p:cNvCxnSpPr>
            <a:cxnSpLocks/>
            <a:endCxn id="19" idx="0"/>
          </p:cNvCxnSpPr>
          <p:nvPr/>
        </p:nvCxnSpPr>
        <p:spPr>
          <a:xfrm flipH="1" flipV="1">
            <a:off x="2900855" y="1736670"/>
            <a:ext cx="298302" cy="2397512"/>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37" name="Овал 36">
            <a:extLst>
              <a:ext uri="{FF2B5EF4-FFF2-40B4-BE49-F238E27FC236}">
                <a16:creationId xmlns:a16="http://schemas.microsoft.com/office/drawing/2014/main" id="{A4F6AE76-9D92-47FB-809C-F49246C7DA57}"/>
              </a:ext>
            </a:extLst>
          </p:cNvPr>
          <p:cNvSpPr/>
          <p:nvPr/>
        </p:nvSpPr>
        <p:spPr>
          <a:xfrm>
            <a:off x="3023770" y="3966016"/>
            <a:ext cx="346841" cy="34684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00B050"/>
              </a:solidFill>
            </a:endParaRPr>
          </a:p>
        </p:txBody>
      </p:sp>
      <p:sp>
        <p:nvSpPr>
          <p:cNvPr id="8" name="Текст 7">
            <a:extLst>
              <a:ext uri="{FF2B5EF4-FFF2-40B4-BE49-F238E27FC236}">
                <a16:creationId xmlns:a16="http://schemas.microsoft.com/office/drawing/2014/main" id="{3551883F-E5BA-43AA-B320-B16987E65A04}"/>
              </a:ext>
            </a:extLst>
          </p:cNvPr>
          <p:cNvSpPr>
            <a:spLocks noGrp="1"/>
          </p:cNvSpPr>
          <p:nvPr>
            <p:ph type="body" sz="quarter" idx="11"/>
          </p:nvPr>
        </p:nvSpPr>
        <p:spPr/>
        <p:txBody>
          <a:bodyPr>
            <a:normAutofit fontScale="92500" lnSpcReduction="10000"/>
          </a:bodyPr>
          <a:lstStyle/>
          <a:p>
            <a:r>
              <a:rPr lang="ru-RU" sz="3600" dirty="0"/>
              <a:t>Первый эксперимент</a:t>
            </a:r>
          </a:p>
        </p:txBody>
      </p:sp>
      <p:sp>
        <p:nvSpPr>
          <p:cNvPr id="2" name="Номер слайда 1">
            <a:extLst>
              <a:ext uri="{FF2B5EF4-FFF2-40B4-BE49-F238E27FC236}">
                <a16:creationId xmlns:a16="http://schemas.microsoft.com/office/drawing/2014/main" id="{B0E9990B-DE17-4E6A-BF78-15C13C53C547}"/>
              </a:ext>
            </a:extLst>
          </p:cNvPr>
          <p:cNvSpPr>
            <a:spLocks noGrp="1"/>
          </p:cNvSpPr>
          <p:nvPr>
            <p:ph type="sldNum" sz="quarter" idx="13"/>
          </p:nvPr>
        </p:nvSpPr>
        <p:spPr/>
        <p:txBody>
          <a:bodyPr/>
          <a:lstStyle/>
          <a:p>
            <a:fld id="{9551FB45-4074-413D-AD14-1F1EAAB01FEA}" type="slidenum">
              <a:rPr lang="ru-RU" smtClean="0"/>
              <a:t>29</a:t>
            </a:fld>
            <a:endParaRPr lang="ru-RU"/>
          </a:p>
        </p:txBody>
      </p:sp>
      <p:cxnSp>
        <p:nvCxnSpPr>
          <p:cNvPr id="9" name="Прямая соединительная линия 8">
            <a:extLst>
              <a:ext uri="{FF2B5EF4-FFF2-40B4-BE49-F238E27FC236}">
                <a16:creationId xmlns:a16="http://schemas.microsoft.com/office/drawing/2014/main" id="{9F2A65A2-5666-4A3B-B1D5-87877CA21500}"/>
              </a:ext>
            </a:extLst>
          </p:cNvPr>
          <p:cNvCxnSpPr/>
          <p:nvPr/>
        </p:nvCxnSpPr>
        <p:spPr>
          <a:xfrm flipV="1">
            <a:off x="2456131" y="1690688"/>
            <a:ext cx="423703" cy="2576512"/>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0" name="Прямоугольник 9">
            <a:extLst>
              <a:ext uri="{FF2B5EF4-FFF2-40B4-BE49-F238E27FC236}">
                <a16:creationId xmlns:a16="http://schemas.microsoft.com/office/drawing/2014/main" id="{02A4AB4A-1972-4F4F-BFA7-9051CDC8BD35}"/>
              </a:ext>
            </a:extLst>
          </p:cNvPr>
          <p:cNvSpPr/>
          <p:nvPr/>
        </p:nvSpPr>
        <p:spPr>
          <a:xfrm>
            <a:off x="475449" y="2864183"/>
            <a:ext cx="1844702" cy="3200286"/>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2B3DECA5-5BB7-4678-8DB7-391D4A37D477}"/>
              </a:ext>
            </a:extLst>
          </p:cNvPr>
          <p:cNvSpPr/>
          <p:nvPr/>
        </p:nvSpPr>
        <p:spPr>
          <a:xfrm>
            <a:off x="2280744" y="4099034"/>
            <a:ext cx="346841" cy="34684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00B050"/>
              </a:solidFill>
            </a:endParaRPr>
          </a:p>
        </p:txBody>
      </p:sp>
      <p:sp>
        <p:nvSpPr>
          <p:cNvPr id="16" name="Прямоугольник 15">
            <a:extLst>
              <a:ext uri="{FF2B5EF4-FFF2-40B4-BE49-F238E27FC236}">
                <a16:creationId xmlns:a16="http://schemas.microsoft.com/office/drawing/2014/main" id="{B3336044-680A-4F8B-B57D-91CEC80F44F3}"/>
              </a:ext>
            </a:extLst>
          </p:cNvPr>
          <p:cNvSpPr/>
          <p:nvPr/>
        </p:nvSpPr>
        <p:spPr>
          <a:xfrm>
            <a:off x="3136245" y="2720923"/>
            <a:ext cx="1844702" cy="3308015"/>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Прямоугольник 18">
            <a:extLst>
              <a:ext uri="{FF2B5EF4-FFF2-40B4-BE49-F238E27FC236}">
                <a16:creationId xmlns:a16="http://schemas.microsoft.com/office/drawing/2014/main" id="{4EBD44D2-21F4-4682-9F12-487451118120}"/>
              </a:ext>
            </a:extLst>
          </p:cNvPr>
          <p:cNvSpPr/>
          <p:nvPr/>
        </p:nvSpPr>
        <p:spPr>
          <a:xfrm flipV="1">
            <a:off x="1571297" y="1573389"/>
            <a:ext cx="2659116" cy="163281"/>
          </a:xfrm>
          <a:prstGeom prst="rect">
            <a:avLst/>
          </a:prstGeom>
          <a:solidFill>
            <a:srgbClr val="858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C1E83CA2-36AA-4FEB-99E5-0839321E8131}"/>
              </a:ext>
            </a:extLst>
          </p:cNvPr>
          <p:cNvSpPr/>
          <p:nvPr/>
        </p:nvSpPr>
        <p:spPr>
          <a:xfrm>
            <a:off x="2456132" y="4168984"/>
            <a:ext cx="110202" cy="9821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00B050"/>
              </a:solidFill>
            </a:endParaRPr>
          </a:p>
        </p:txBody>
      </p:sp>
      <p:cxnSp>
        <p:nvCxnSpPr>
          <p:cNvPr id="32" name="Соединитель: изогнутый 31">
            <a:extLst>
              <a:ext uri="{FF2B5EF4-FFF2-40B4-BE49-F238E27FC236}">
                <a16:creationId xmlns:a16="http://schemas.microsoft.com/office/drawing/2014/main" id="{8F46C7E7-F4FB-47A9-BD8E-C53BFA0F3E68}"/>
              </a:ext>
            </a:extLst>
          </p:cNvPr>
          <p:cNvCxnSpPr/>
          <p:nvPr/>
        </p:nvCxnSpPr>
        <p:spPr>
          <a:xfrm>
            <a:off x="4230413" y="4015409"/>
            <a:ext cx="15584" cy="12700"/>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34" name="Соединитель: изогнутый 33">
            <a:extLst>
              <a:ext uri="{FF2B5EF4-FFF2-40B4-BE49-F238E27FC236}">
                <a16:creationId xmlns:a16="http://schemas.microsoft.com/office/drawing/2014/main" id="{F632129A-3C8D-48E5-9B3E-68CE67D6B837}"/>
              </a:ext>
            </a:extLst>
          </p:cNvPr>
          <p:cNvCxnSpPr>
            <a:cxnSpLocks/>
          </p:cNvCxnSpPr>
          <p:nvPr/>
        </p:nvCxnSpPr>
        <p:spPr>
          <a:xfrm rot="16200000" flipH="1">
            <a:off x="3084385" y="5517262"/>
            <a:ext cx="2149011" cy="842845"/>
          </a:xfrm>
          <a:prstGeom prst="curvedConnector3">
            <a:avLst>
              <a:gd name="adj1" fmla="val 47679"/>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Соединитель: изогнутый 22">
            <a:extLst>
              <a:ext uri="{FF2B5EF4-FFF2-40B4-BE49-F238E27FC236}">
                <a16:creationId xmlns:a16="http://schemas.microsoft.com/office/drawing/2014/main" id="{3D33DF52-972E-4F5D-A897-827978CBCBAF}"/>
              </a:ext>
            </a:extLst>
          </p:cNvPr>
          <p:cNvCxnSpPr>
            <a:cxnSpLocks/>
          </p:cNvCxnSpPr>
          <p:nvPr/>
        </p:nvCxnSpPr>
        <p:spPr>
          <a:xfrm rot="16200000" flipH="1">
            <a:off x="669902" y="5750778"/>
            <a:ext cx="2149011" cy="842845"/>
          </a:xfrm>
          <a:prstGeom prst="curvedConnector3">
            <a:avLst>
              <a:gd name="adj1" fmla="val 4767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3702AF-B3D6-41F2-892B-33EEA99BBF0E}"/>
              </a:ext>
            </a:extLst>
          </p:cNvPr>
          <p:cNvSpPr txBox="1"/>
          <p:nvPr/>
        </p:nvSpPr>
        <p:spPr>
          <a:xfrm>
            <a:off x="4980947" y="980457"/>
            <a:ext cx="4762500" cy="369332"/>
          </a:xfrm>
          <a:prstGeom prst="rect">
            <a:avLst/>
          </a:prstGeom>
          <a:noFill/>
        </p:spPr>
        <p:txBody>
          <a:bodyPr wrap="square" rtlCol="0">
            <a:spAutoFit/>
          </a:bodyPr>
          <a:lstStyle/>
          <a:p>
            <a:r>
              <a:rPr lang="en-US" dirty="0"/>
              <a:t>1) </a:t>
            </a:r>
            <a:r>
              <a:rPr lang="ru-RU" dirty="0"/>
              <a:t>Подаем напряжение</a:t>
            </a:r>
            <a:r>
              <a:rPr lang="en-US" dirty="0"/>
              <a:t> </a:t>
            </a:r>
            <a:r>
              <a:rPr lang="en-US" dirty="0">
                <a:solidFill>
                  <a:srgbClr val="21A0DF"/>
                </a:solidFill>
              </a:rPr>
              <a:t>2</a:t>
            </a:r>
            <a:r>
              <a:rPr lang="en-US" b="1" dirty="0">
                <a:solidFill>
                  <a:srgbClr val="21A0DF"/>
                </a:solidFill>
              </a:rPr>
              <a:t>U</a:t>
            </a:r>
            <a:r>
              <a:rPr lang="ru-RU" dirty="0">
                <a:solidFill>
                  <a:srgbClr val="21A0DF"/>
                </a:solidFill>
              </a:rPr>
              <a:t>  </a:t>
            </a:r>
            <a:r>
              <a:rPr lang="ru-RU" dirty="0"/>
              <a:t>на пластины</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FA54618-4A68-4DB1-B2D6-6630C9E74476}"/>
                  </a:ext>
                </a:extLst>
              </p:cNvPr>
              <p:cNvSpPr txBox="1"/>
              <p:nvPr/>
            </p:nvSpPr>
            <p:spPr>
              <a:xfrm>
                <a:off x="3567106" y="3338617"/>
                <a:ext cx="9829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oMath>
                  </m:oMathPara>
                </a14:m>
                <a:endParaRPr lang="ru-RU" baseline="-25000" dirty="0"/>
              </a:p>
            </p:txBody>
          </p:sp>
        </mc:Choice>
        <mc:Fallback xmlns="">
          <p:sp>
            <p:nvSpPr>
              <p:cNvPr id="17" name="TextBox 16">
                <a:extLst>
                  <a:ext uri="{FF2B5EF4-FFF2-40B4-BE49-F238E27FC236}">
                    <a16:creationId xmlns:a16="http://schemas.microsoft.com/office/drawing/2014/main" id="{2FA54618-4A68-4DB1-B2D6-6630C9E74476}"/>
                  </a:ext>
                </a:extLst>
              </p:cNvPr>
              <p:cNvSpPr txBox="1">
                <a:spLocks noRot="1" noChangeAspect="1" noMove="1" noResize="1" noEditPoints="1" noAdjustHandles="1" noChangeArrowheads="1" noChangeShapeType="1" noTextEdit="1"/>
              </p:cNvSpPr>
              <p:nvPr/>
            </p:nvSpPr>
            <p:spPr>
              <a:xfrm>
                <a:off x="3567106" y="3338617"/>
                <a:ext cx="982980" cy="369332"/>
              </a:xfrm>
              <a:prstGeom prst="rect">
                <a:avLst/>
              </a:prstGeom>
              <a:blipFill>
                <a:blip r:embed="rId3"/>
                <a:stretch>
                  <a:fillRect b="-8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58A968A-DF4A-4470-B86D-723CBA043C44}"/>
                  </a:ext>
                </a:extLst>
              </p:cNvPr>
              <p:cNvSpPr txBox="1"/>
              <p:nvPr/>
            </p:nvSpPr>
            <p:spPr>
              <a:xfrm>
                <a:off x="884728" y="3392039"/>
                <a:ext cx="9829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oMath>
                  </m:oMathPara>
                </a14:m>
                <a:endParaRPr lang="ru-RU" dirty="0"/>
              </a:p>
            </p:txBody>
          </p:sp>
        </mc:Choice>
        <mc:Fallback xmlns="">
          <p:sp>
            <p:nvSpPr>
              <p:cNvPr id="28" name="TextBox 27">
                <a:extLst>
                  <a:ext uri="{FF2B5EF4-FFF2-40B4-BE49-F238E27FC236}">
                    <a16:creationId xmlns:a16="http://schemas.microsoft.com/office/drawing/2014/main" id="{A58A968A-DF4A-4470-B86D-723CBA043C44}"/>
                  </a:ext>
                </a:extLst>
              </p:cNvPr>
              <p:cNvSpPr txBox="1">
                <a:spLocks noRot="1" noChangeAspect="1" noMove="1" noResize="1" noEditPoints="1" noAdjustHandles="1" noChangeArrowheads="1" noChangeShapeType="1" noTextEdit="1"/>
              </p:cNvSpPr>
              <p:nvPr/>
            </p:nvSpPr>
            <p:spPr>
              <a:xfrm>
                <a:off x="884728" y="3392039"/>
                <a:ext cx="982980" cy="369332"/>
              </a:xfrm>
              <a:prstGeom prst="rect">
                <a:avLst/>
              </a:prstGeom>
              <a:blipFill>
                <a:blip r:embed="rId4"/>
                <a:stretch>
                  <a:fillRect b="-6557"/>
                </a:stretch>
              </a:blipFill>
            </p:spPr>
            <p:txBody>
              <a:bodyPr/>
              <a:lstStyle/>
              <a:p>
                <a:r>
                  <a:rPr lang="ru-RU">
                    <a:noFill/>
                  </a:rPr>
                  <a:t> </a:t>
                </a:r>
              </a:p>
            </p:txBody>
          </p:sp>
        </mc:Fallback>
      </mc:AlternateContent>
      <p:sp>
        <p:nvSpPr>
          <p:cNvPr id="29" name="TextBox 28">
            <a:extLst>
              <a:ext uri="{FF2B5EF4-FFF2-40B4-BE49-F238E27FC236}">
                <a16:creationId xmlns:a16="http://schemas.microsoft.com/office/drawing/2014/main" id="{8B93C81E-9139-42BF-A1F9-EF7B6BC35418}"/>
              </a:ext>
            </a:extLst>
          </p:cNvPr>
          <p:cNvSpPr txBox="1"/>
          <p:nvPr/>
        </p:nvSpPr>
        <p:spPr>
          <a:xfrm>
            <a:off x="4980947" y="1505701"/>
            <a:ext cx="4762500" cy="369332"/>
          </a:xfrm>
          <a:prstGeom prst="rect">
            <a:avLst/>
          </a:prstGeom>
          <a:noFill/>
        </p:spPr>
        <p:txBody>
          <a:bodyPr wrap="square" rtlCol="0">
            <a:spAutoFit/>
          </a:bodyPr>
          <a:lstStyle/>
          <a:p>
            <a:r>
              <a:rPr lang="en-US" dirty="0"/>
              <a:t>2) </a:t>
            </a:r>
            <a:r>
              <a:rPr lang="ru-RU" dirty="0"/>
              <a:t>Передаем заряд на шарик</a:t>
            </a:r>
          </a:p>
        </p:txBody>
      </p:sp>
      <p:sp>
        <p:nvSpPr>
          <p:cNvPr id="30" name="TextBox 29">
            <a:extLst>
              <a:ext uri="{FF2B5EF4-FFF2-40B4-BE49-F238E27FC236}">
                <a16:creationId xmlns:a16="http://schemas.microsoft.com/office/drawing/2014/main" id="{D16D7F7E-7DF6-4F0E-B641-7B49CDB2B8B6}"/>
              </a:ext>
            </a:extLst>
          </p:cNvPr>
          <p:cNvSpPr txBox="1"/>
          <p:nvPr/>
        </p:nvSpPr>
        <p:spPr>
          <a:xfrm>
            <a:off x="4980947" y="2030945"/>
            <a:ext cx="5692140" cy="369332"/>
          </a:xfrm>
          <a:prstGeom prst="rect">
            <a:avLst/>
          </a:prstGeom>
          <a:noFill/>
        </p:spPr>
        <p:txBody>
          <a:bodyPr wrap="square" rtlCol="0">
            <a:spAutoFit/>
          </a:bodyPr>
          <a:lstStyle/>
          <a:p>
            <a:r>
              <a:rPr lang="ru-RU" dirty="0"/>
              <a:t>3</a:t>
            </a:r>
            <a:r>
              <a:rPr lang="en-US" dirty="0"/>
              <a:t>) </a:t>
            </a:r>
            <a:r>
              <a:rPr lang="ru-RU" dirty="0"/>
              <a:t>Отпускаем сферу и наблюдаем величину отклонения</a:t>
            </a:r>
          </a:p>
        </p:txBody>
      </p:sp>
      <p:sp>
        <p:nvSpPr>
          <p:cNvPr id="38" name="Овал 37">
            <a:extLst>
              <a:ext uri="{FF2B5EF4-FFF2-40B4-BE49-F238E27FC236}">
                <a16:creationId xmlns:a16="http://schemas.microsoft.com/office/drawing/2014/main" id="{B7393B39-AB8A-4D7F-B4C3-59E74981A752}"/>
              </a:ext>
            </a:extLst>
          </p:cNvPr>
          <p:cNvSpPr/>
          <p:nvPr/>
        </p:nvSpPr>
        <p:spPr>
          <a:xfrm>
            <a:off x="3199158" y="4035966"/>
            <a:ext cx="110202" cy="9821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00B050"/>
              </a:solidFill>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0AC8022-FDA7-409E-8EA5-A6F0DA4B1F0E}"/>
                  </a:ext>
                </a:extLst>
              </p:cNvPr>
              <p:cNvSpPr txBox="1"/>
              <p:nvPr/>
            </p:nvSpPr>
            <p:spPr>
              <a:xfrm>
                <a:off x="2771703" y="4196657"/>
                <a:ext cx="9829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oMath>
                  </m:oMathPara>
                </a14:m>
                <a:endParaRPr lang="ru-RU" baseline="-25000" dirty="0"/>
              </a:p>
            </p:txBody>
          </p:sp>
        </mc:Choice>
        <mc:Fallback xmlns="">
          <p:sp>
            <p:nvSpPr>
              <p:cNvPr id="39" name="TextBox 38">
                <a:extLst>
                  <a:ext uri="{FF2B5EF4-FFF2-40B4-BE49-F238E27FC236}">
                    <a16:creationId xmlns:a16="http://schemas.microsoft.com/office/drawing/2014/main" id="{40AC8022-FDA7-409E-8EA5-A6F0DA4B1F0E}"/>
                  </a:ext>
                </a:extLst>
              </p:cNvPr>
              <p:cNvSpPr txBox="1">
                <a:spLocks noRot="1" noChangeAspect="1" noMove="1" noResize="1" noEditPoints="1" noAdjustHandles="1" noChangeArrowheads="1" noChangeShapeType="1" noTextEdit="1"/>
              </p:cNvSpPr>
              <p:nvPr/>
            </p:nvSpPr>
            <p:spPr>
              <a:xfrm>
                <a:off x="2771703" y="4196657"/>
                <a:ext cx="982980" cy="369332"/>
              </a:xfrm>
              <a:prstGeom prst="rect">
                <a:avLst/>
              </a:prstGeom>
              <a:blipFill>
                <a:blip r:embed="rId5"/>
                <a:stretch>
                  <a:fillRect b="-819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1774F69-4713-41FD-9437-72EB42E73ED5}"/>
                  </a:ext>
                </a:extLst>
              </p:cNvPr>
              <p:cNvSpPr txBox="1"/>
              <p:nvPr/>
            </p:nvSpPr>
            <p:spPr>
              <a:xfrm>
                <a:off x="1678835" y="4209480"/>
                <a:ext cx="150758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𝑞</m:t>
                      </m:r>
                    </m:oMath>
                  </m:oMathPara>
                </a14:m>
                <a:endParaRPr lang="ru-RU" sz="2000" dirty="0"/>
              </a:p>
            </p:txBody>
          </p:sp>
        </mc:Choice>
        <mc:Fallback xmlns="">
          <p:sp>
            <p:nvSpPr>
              <p:cNvPr id="40" name="TextBox 39">
                <a:extLst>
                  <a:ext uri="{FF2B5EF4-FFF2-40B4-BE49-F238E27FC236}">
                    <a16:creationId xmlns:a16="http://schemas.microsoft.com/office/drawing/2014/main" id="{51774F69-4713-41FD-9437-72EB42E73ED5}"/>
                  </a:ext>
                </a:extLst>
              </p:cNvPr>
              <p:cNvSpPr txBox="1">
                <a:spLocks noRot="1" noChangeAspect="1" noMove="1" noResize="1" noEditPoints="1" noAdjustHandles="1" noChangeArrowheads="1" noChangeShapeType="1" noTextEdit="1"/>
              </p:cNvSpPr>
              <p:nvPr/>
            </p:nvSpPr>
            <p:spPr>
              <a:xfrm>
                <a:off x="1678835" y="4209480"/>
                <a:ext cx="1507582" cy="400110"/>
              </a:xfrm>
              <a:prstGeom prst="rect">
                <a:avLst/>
              </a:prstGeom>
              <a:blipFill>
                <a:blip r:embed="rId6"/>
                <a:stretch>
                  <a:fillRect b="-769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524D0E4-53B1-4F0E-9874-BB90AF076208}"/>
                  </a:ext>
                </a:extLst>
              </p:cNvPr>
              <p:cNvSpPr txBox="1"/>
              <p:nvPr/>
            </p:nvSpPr>
            <p:spPr>
              <a:xfrm>
                <a:off x="3598562" y="3346091"/>
                <a:ext cx="9829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r>
                        <a:rPr lang="ru-RU" b="0" i="1" baseline="-25000" smtClean="0">
                          <a:latin typeface="Cambria Math" panose="02040503050406030204" pitchFamily="18" charset="0"/>
                          <a:ea typeface="Cambria Math" panose="02040503050406030204" pitchFamily="18" charset="0"/>
                        </a:rPr>
                        <m:t>1</m:t>
                      </m:r>
                    </m:oMath>
                  </m:oMathPara>
                </a14:m>
                <a:endParaRPr lang="ru-RU" baseline="-25000" dirty="0"/>
              </a:p>
            </p:txBody>
          </p:sp>
        </mc:Choice>
        <mc:Fallback xmlns="">
          <p:sp>
            <p:nvSpPr>
              <p:cNvPr id="42" name="TextBox 41">
                <a:extLst>
                  <a:ext uri="{FF2B5EF4-FFF2-40B4-BE49-F238E27FC236}">
                    <a16:creationId xmlns:a16="http://schemas.microsoft.com/office/drawing/2014/main" id="{3524D0E4-53B1-4F0E-9874-BB90AF076208}"/>
                  </a:ext>
                </a:extLst>
              </p:cNvPr>
              <p:cNvSpPr txBox="1">
                <a:spLocks noRot="1" noChangeAspect="1" noMove="1" noResize="1" noEditPoints="1" noAdjustHandles="1" noChangeArrowheads="1" noChangeShapeType="1" noTextEdit="1"/>
              </p:cNvSpPr>
              <p:nvPr/>
            </p:nvSpPr>
            <p:spPr>
              <a:xfrm>
                <a:off x="3598562" y="3346091"/>
                <a:ext cx="982980" cy="369332"/>
              </a:xfrm>
              <a:prstGeom prst="rect">
                <a:avLst/>
              </a:prstGeom>
              <a:blipFill>
                <a:blip r:embed="rId7"/>
                <a:stretch>
                  <a:fillRect b="-8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974EC2B-612F-4978-A553-65AB3CD6C697}"/>
                  </a:ext>
                </a:extLst>
              </p:cNvPr>
              <p:cNvSpPr txBox="1"/>
              <p:nvPr/>
            </p:nvSpPr>
            <p:spPr>
              <a:xfrm>
                <a:off x="875027" y="3374305"/>
                <a:ext cx="1086066"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ru-RU"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r>
                        <a:rPr lang="ru-RU" b="0" i="1" baseline="-25000" smtClean="0">
                          <a:latin typeface="Cambria Math" panose="02040503050406030204" pitchFamily="18" charset="0"/>
                          <a:ea typeface="Cambria Math" panose="02040503050406030204" pitchFamily="18" charset="0"/>
                        </a:rPr>
                        <m:t>1</m:t>
                      </m:r>
                    </m:oMath>
                  </m:oMathPara>
                </a14:m>
                <a:endParaRPr lang="ru-RU" baseline="-25000" dirty="0"/>
              </a:p>
            </p:txBody>
          </p:sp>
        </mc:Choice>
        <mc:Fallback xmlns="">
          <p:sp>
            <p:nvSpPr>
              <p:cNvPr id="43" name="TextBox 42">
                <a:extLst>
                  <a:ext uri="{FF2B5EF4-FFF2-40B4-BE49-F238E27FC236}">
                    <a16:creationId xmlns:a16="http://schemas.microsoft.com/office/drawing/2014/main" id="{5974EC2B-612F-4978-A553-65AB3CD6C697}"/>
                  </a:ext>
                </a:extLst>
              </p:cNvPr>
              <p:cNvSpPr txBox="1">
                <a:spLocks noRot="1" noChangeAspect="1" noMove="1" noResize="1" noEditPoints="1" noAdjustHandles="1" noChangeArrowheads="1" noChangeShapeType="1" noTextEdit="1"/>
              </p:cNvSpPr>
              <p:nvPr/>
            </p:nvSpPr>
            <p:spPr>
              <a:xfrm>
                <a:off x="875027" y="3374305"/>
                <a:ext cx="1086066" cy="362984"/>
              </a:xfrm>
              <a:prstGeom prst="rect">
                <a:avLst/>
              </a:prstGeom>
              <a:blipFill>
                <a:blip r:embed="rId8"/>
                <a:stretch>
                  <a:fillRect b="-10169"/>
                </a:stretch>
              </a:blipFill>
            </p:spPr>
            <p:txBody>
              <a:bodyPr/>
              <a:lstStyle/>
              <a:p>
                <a:r>
                  <a:rPr lang="ru-RU">
                    <a:noFill/>
                  </a:rPr>
                  <a:t> </a:t>
                </a:r>
              </a:p>
            </p:txBody>
          </p:sp>
        </mc:Fallback>
      </mc:AlternateContent>
      <p:graphicFrame>
        <p:nvGraphicFramePr>
          <p:cNvPr id="27" name="Объект 26">
            <a:extLst>
              <a:ext uri="{FF2B5EF4-FFF2-40B4-BE49-F238E27FC236}">
                <a16:creationId xmlns:a16="http://schemas.microsoft.com/office/drawing/2014/main" id="{730F9E1F-3B84-4412-8A5D-52AAEEC54CBC}"/>
              </a:ext>
            </a:extLst>
          </p:cNvPr>
          <p:cNvGraphicFramePr>
            <a:graphicFrameLocks noChangeAspect="1"/>
          </p:cNvGraphicFramePr>
          <p:nvPr/>
        </p:nvGraphicFramePr>
        <p:xfrm>
          <a:off x="5829300" y="2930525"/>
          <a:ext cx="5846763" cy="4843463"/>
        </p:xfrm>
        <a:graphic>
          <a:graphicData uri="http://schemas.openxmlformats.org/presentationml/2006/ole">
            <mc:AlternateContent xmlns:mc="http://schemas.openxmlformats.org/markup-compatibility/2006">
              <mc:Choice xmlns:v="urn:schemas-microsoft-com:vml" Requires="v">
                <p:oleObj spid="_x0000_s14568" r:id="rId9" imgW="3605760" imgH="2986560" progId="">
                  <p:embed/>
                </p:oleObj>
              </mc:Choice>
              <mc:Fallback>
                <p:oleObj r:id="rId9" imgW="3605760" imgH="2986560" progId="">
                  <p:embed/>
                  <p:pic>
                    <p:nvPicPr>
                      <p:cNvPr id="27" name="Объект 26">
                        <a:extLst>
                          <a:ext uri="{FF2B5EF4-FFF2-40B4-BE49-F238E27FC236}">
                            <a16:creationId xmlns:a16="http://schemas.microsoft.com/office/drawing/2014/main" id="{730F9E1F-3B84-4412-8A5D-52AAEEC54CBC}"/>
                          </a:ext>
                        </a:extLst>
                      </p:cNvPr>
                      <p:cNvPicPr/>
                      <p:nvPr/>
                    </p:nvPicPr>
                    <p:blipFill>
                      <a:blip r:embed="rId10"/>
                      <a:stretch>
                        <a:fillRect/>
                      </a:stretch>
                    </p:blipFill>
                    <p:spPr>
                      <a:xfrm>
                        <a:off x="5829300" y="2930525"/>
                        <a:ext cx="5846763" cy="4843463"/>
                      </a:xfrm>
                      <a:prstGeom prst="rect">
                        <a:avLst/>
                      </a:prstGeom>
                    </p:spPr>
                  </p:pic>
                </p:oleObj>
              </mc:Fallback>
            </mc:AlternateContent>
          </a:graphicData>
        </a:graphic>
      </p:graphicFrame>
      <p:cxnSp>
        <p:nvCxnSpPr>
          <p:cNvPr id="31" name="Прямая соединительная линия 30">
            <a:extLst>
              <a:ext uri="{FF2B5EF4-FFF2-40B4-BE49-F238E27FC236}">
                <a16:creationId xmlns:a16="http://schemas.microsoft.com/office/drawing/2014/main" id="{9F402D93-A073-456B-B596-49A5263EEE37}"/>
              </a:ext>
            </a:extLst>
          </p:cNvPr>
          <p:cNvCxnSpPr>
            <a:cxnSpLocks/>
          </p:cNvCxnSpPr>
          <p:nvPr/>
        </p:nvCxnSpPr>
        <p:spPr>
          <a:xfrm>
            <a:off x="6700058" y="4626216"/>
            <a:ext cx="3291840"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4165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grpId="1" nodeType="with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par>
                                <p:cTn id="40" presetID="1" presetClass="exit" presetSubtype="0" fill="hold" grpId="1" nodeType="withEffect">
                                  <p:stCondLst>
                                    <p:cond delay="0"/>
                                  </p:stCondLst>
                                  <p:childTnLst>
                                    <p:set>
                                      <p:cBhvr>
                                        <p:cTn id="41" dur="1" fill="hold">
                                          <p:stCondLst>
                                            <p:cond delay="0"/>
                                          </p:stCondLst>
                                        </p:cTn>
                                        <p:tgtEl>
                                          <p:spTgt spid="37"/>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38"/>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36"/>
                                        </p:tgtEl>
                                        <p:attrNameLst>
                                          <p:attrName>style.visibility</p:attrName>
                                        </p:attrNameLst>
                                      </p:cBhvr>
                                      <p:to>
                                        <p:strVal val="hidden"/>
                                      </p:to>
                                    </p:set>
                                  </p:childTnLst>
                                </p:cTn>
                              </p:par>
                              <p:par>
                                <p:cTn id="46" presetID="1"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childTnLst>
                                </p:cTn>
                              </p:par>
                              <p:par>
                                <p:cTn id="48" presetID="1" presetClass="exit" presetSubtype="0" fill="hold" grpId="1" nodeType="withEffect">
                                  <p:stCondLst>
                                    <p:cond delay="0"/>
                                  </p:stCondLst>
                                  <p:childTnLst>
                                    <p:set>
                                      <p:cBhvr>
                                        <p:cTn id="49" dur="1" fill="hold">
                                          <p:stCondLst>
                                            <p:cond delay="0"/>
                                          </p:stCondLst>
                                        </p:cTn>
                                        <p:tgtEl>
                                          <p:spTgt spid="39"/>
                                        </p:tgtEl>
                                        <p:attrNameLst>
                                          <p:attrName>style.visibility</p:attrName>
                                        </p:attrNameLst>
                                      </p:cBhvr>
                                      <p:to>
                                        <p:strVal val="hidden"/>
                                      </p:to>
                                    </p:set>
                                  </p:childTnLst>
                                </p:cTn>
                              </p:par>
                              <p:par>
                                <p:cTn id="50" presetID="1" presetClass="entr" presetSubtype="0"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childTnLst>
                                </p:cTn>
                              </p:par>
                              <p:par>
                                <p:cTn id="54" presetID="1" presetClass="exit" presetSubtype="0" fill="hold" grpId="1" nodeType="withEffect">
                                  <p:stCondLst>
                                    <p:cond delay="0"/>
                                  </p:stCondLst>
                                  <p:childTnLst>
                                    <p:set>
                                      <p:cBhvr>
                                        <p:cTn id="55" dur="1" fill="hold">
                                          <p:stCondLst>
                                            <p:cond delay="0"/>
                                          </p:stCondLst>
                                        </p:cTn>
                                        <p:tgtEl>
                                          <p:spTgt spid="17"/>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2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11" grpId="0" animBg="1"/>
      <p:bldP spid="11" grpId="1" animBg="1"/>
      <p:bldP spid="24" grpId="0" animBg="1"/>
      <p:bldP spid="24" grpId="1" animBg="1"/>
      <p:bldP spid="15" grpId="0"/>
      <p:bldP spid="17" grpId="0"/>
      <p:bldP spid="17" grpId="1"/>
      <p:bldP spid="28" grpId="0"/>
      <p:bldP spid="28" grpId="1"/>
      <p:bldP spid="29" grpId="0"/>
      <p:bldP spid="30" grpId="0"/>
      <p:bldP spid="38" grpId="0" animBg="1"/>
      <p:bldP spid="38" grpId="1" animBg="1"/>
      <p:bldP spid="39" grpId="0"/>
      <p:bldP spid="39" grpId="1"/>
      <p:bldP spid="40" grpId="0"/>
      <p:bldP spid="42" grpId="0"/>
      <p:bldP spid="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551883F-E5BA-43AA-B320-B16987E65A04}"/>
              </a:ext>
            </a:extLst>
          </p:cNvPr>
          <p:cNvSpPr>
            <a:spLocks noGrp="1"/>
          </p:cNvSpPr>
          <p:nvPr>
            <p:ph type="body" sz="quarter" idx="11"/>
          </p:nvPr>
        </p:nvSpPr>
        <p:spPr/>
        <p:txBody>
          <a:bodyPr>
            <a:normAutofit fontScale="92500" lnSpcReduction="10000"/>
          </a:bodyPr>
          <a:lstStyle/>
          <a:p>
            <a:r>
              <a:rPr lang="en-US" sz="3600" dirty="0"/>
              <a:t>Setup</a:t>
            </a:r>
            <a:endParaRPr lang="ru-RU" sz="3600" dirty="0"/>
          </a:p>
        </p:txBody>
      </p:sp>
      <p:sp>
        <p:nvSpPr>
          <p:cNvPr id="2" name="Номер слайда 1">
            <a:extLst>
              <a:ext uri="{FF2B5EF4-FFF2-40B4-BE49-F238E27FC236}">
                <a16:creationId xmlns:a16="http://schemas.microsoft.com/office/drawing/2014/main" id="{B0E9990B-DE17-4E6A-BF78-15C13C53C547}"/>
              </a:ext>
            </a:extLst>
          </p:cNvPr>
          <p:cNvSpPr>
            <a:spLocks noGrp="1"/>
          </p:cNvSpPr>
          <p:nvPr>
            <p:ph type="sldNum" sz="quarter" idx="13"/>
          </p:nvPr>
        </p:nvSpPr>
        <p:spPr/>
        <p:txBody>
          <a:bodyPr/>
          <a:lstStyle/>
          <a:p>
            <a:fld id="{9551FB45-4074-413D-AD14-1F1EAAB01FEA}" type="slidenum">
              <a:rPr lang="ru-RU" smtClean="0"/>
              <a:t>3</a:t>
            </a:fld>
            <a:endParaRPr lang="ru-RU"/>
          </a:p>
        </p:txBody>
      </p:sp>
      <p:cxnSp>
        <p:nvCxnSpPr>
          <p:cNvPr id="9" name="Прямая соединительная линия 8">
            <a:extLst>
              <a:ext uri="{FF2B5EF4-FFF2-40B4-BE49-F238E27FC236}">
                <a16:creationId xmlns:a16="http://schemas.microsoft.com/office/drawing/2014/main" id="{9F2A65A2-5666-4A3B-B1D5-87877CA21500}"/>
              </a:ext>
            </a:extLst>
          </p:cNvPr>
          <p:cNvCxnSpPr/>
          <p:nvPr/>
        </p:nvCxnSpPr>
        <p:spPr>
          <a:xfrm flipV="1">
            <a:off x="2456131" y="1690688"/>
            <a:ext cx="423703" cy="2576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Прямоугольник 9">
            <a:extLst>
              <a:ext uri="{FF2B5EF4-FFF2-40B4-BE49-F238E27FC236}">
                <a16:creationId xmlns:a16="http://schemas.microsoft.com/office/drawing/2014/main" id="{02A4AB4A-1972-4F4F-BFA7-9051CDC8BD35}"/>
              </a:ext>
            </a:extLst>
          </p:cNvPr>
          <p:cNvSpPr/>
          <p:nvPr/>
        </p:nvSpPr>
        <p:spPr>
          <a:xfrm>
            <a:off x="475449" y="2864183"/>
            <a:ext cx="1844702" cy="3200286"/>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2B3DECA5-5BB7-4678-8DB7-391D4A37D477}"/>
              </a:ext>
            </a:extLst>
          </p:cNvPr>
          <p:cNvSpPr/>
          <p:nvPr/>
        </p:nvSpPr>
        <p:spPr>
          <a:xfrm>
            <a:off x="2280744" y="4099034"/>
            <a:ext cx="346841" cy="34684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00B050"/>
              </a:solidFill>
            </a:endParaRPr>
          </a:p>
        </p:txBody>
      </p:sp>
      <p:sp>
        <p:nvSpPr>
          <p:cNvPr id="16" name="Прямоугольник 15">
            <a:extLst>
              <a:ext uri="{FF2B5EF4-FFF2-40B4-BE49-F238E27FC236}">
                <a16:creationId xmlns:a16="http://schemas.microsoft.com/office/drawing/2014/main" id="{B3336044-680A-4F8B-B57D-91CEC80F44F3}"/>
              </a:ext>
            </a:extLst>
          </p:cNvPr>
          <p:cNvSpPr/>
          <p:nvPr/>
        </p:nvSpPr>
        <p:spPr>
          <a:xfrm>
            <a:off x="3136245" y="2720923"/>
            <a:ext cx="1844702" cy="3308015"/>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Прямоугольник 18">
            <a:extLst>
              <a:ext uri="{FF2B5EF4-FFF2-40B4-BE49-F238E27FC236}">
                <a16:creationId xmlns:a16="http://schemas.microsoft.com/office/drawing/2014/main" id="{4EBD44D2-21F4-4682-9F12-487451118120}"/>
              </a:ext>
            </a:extLst>
          </p:cNvPr>
          <p:cNvSpPr/>
          <p:nvPr/>
        </p:nvSpPr>
        <p:spPr>
          <a:xfrm>
            <a:off x="1571297" y="1555826"/>
            <a:ext cx="2659116" cy="16518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C1E83CA2-36AA-4FEB-99E5-0839321E8131}"/>
              </a:ext>
            </a:extLst>
          </p:cNvPr>
          <p:cNvSpPr/>
          <p:nvPr/>
        </p:nvSpPr>
        <p:spPr>
          <a:xfrm>
            <a:off x="2456132" y="4168984"/>
            <a:ext cx="110202" cy="9821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00B050"/>
              </a:solidFill>
            </a:endParaRPr>
          </a:p>
        </p:txBody>
      </p:sp>
      <p:sp>
        <p:nvSpPr>
          <p:cNvPr id="27" name="Прямоугольник 26">
            <a:extLst>
              <a:ext uri="{FF2B5EF4-FFF2-40B4-BE49-F238E27FC236}">
                <a16:creationId xmlns:a16="http://schemas.microsoft.com/office/drawing/2014/main" id="{6A48C2CF-55F0-410F-B7CC-FFF7C68A1649}"/>
              </a:ext>
            </a:extLst>
          </p:cNvPr>
          <p:cNvSpPr/>
          <p:nvPr/>
        </p:nvSpPr>
        <p:spPr>
          <a:xfrm>
            <a:off x="4166274" y="5139993"/>
            <a:ext cx="1249870" cy="11664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a:p>
        </p:txBody>
      </p:sp>
      <p:cxnSp>
        <p:nvCxnSpPr>
          <p:cNvPr id="32" name="Соединитель: изогнутый 31">
            <a:extLst>
              <a:ext uri="{FF2B5EF4-FFF2-40B4-BE49-F238E27FC236}">
                <a16:creationId xmlns:a16="http://schemas.microsoft.com/office/drawing/2014/main" id="{8F46C7E7-F4FB-47A9-BD8E-C53BFA0F3E68}"/>
              </a:ext>
            </a:extLst>
          </p:cNvPr>
          <p:cNvCxnSpPr/>
          <p:nvPr/>
        </p:nvCxnSpPr>
        <p:spPr>
          <a:xfrm>
            <a:off x="4230413" y="4015409"/>
            <a:ext cx="15584" cy="12700"/>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34" name="Соединитель: изогнутый 33">
            <a:extLst>
              <a:ext uri="{FF2B5EF4-FFF2-40B4-BE49-F238E27FC236}">
                <a16:creationId xmlns:a16="http://schemas.microsoft.com/office/drawing/2014/main" id="{F632129A-3C8D-48E5-9B3E-68CE67D6B837}"/>
              </a:ext>
            </a:extLst>
          </p:cNvPr>
          <p:cNvCxnSpPr>
            <a:cxnSpLocks/>
          </p:cNvCxnSpPr>
          <p:nvPr/>
        </p:nvCxnSpPr>
        <p:spPr>
          <a:xfrm rot="16200000" flipH="1">
            <a:off x="3505139" y="5096509"/>
            <a:ext cx="1164758" cy="700100"/>
          </a:xfrm>
          <a:prstGeom prst="curved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Полилиния: фигура 44">
            <a:extLst>
              <a:ext uri="{FF2B5EF4-FFF2-40B4-BE49-F238E27FC236}">
                <a16:creationId xmlns:a16="http://schemas.microsoft.com/office/drawing/2014/main" id="{78488CA2-7690-4931-B752-79D008669848}"/>
              </a:ext>
            </a:extLst>
          </p:cNvPr>
          <p:cNvSpPr/>
          <p:nvPr/>
        </p:nvSpPr>
        <p:spPr>
          <a:xfrm>
            <a:off x="977638" y="5613621"/>
            <a:ext cx="4003309" cy="979793"/>
          </a:xfrm>
          <a:custGeom>
            <a:avLst/>
            <a:gdLst>
              <a:gd name="connsiteX0" fmla="*/ 159399 w 4767329"/>
              <a:gd name="connsiteY0" fmla="*/ 0 h 979793"/>
              <a:gd name="connsiteX1" fmla="*/ 372 w 4767329"/>
              <a:gd name="connsiteY1" fmla="*/ 365760 h 979793"/>
              <a:gd name="connsiteX2" fmla="*/ 199155 w 4767329"/>
              <a:gd name="connsiteY2" fmla="*/ 906449 h 979793"/>
              <a:gd name="connsiteX3" fmla="*/ 851162 w 4767329"/>
              <a:gd name="connsiteY3" fmla="*/ 930302 h 979793"/>
              <a:gd name="connsiteX4" fmla="*/ 1614487 w 4767329"/>
              <a:gd name="connsiteY4" fmla="*/ 492981 h 979793"/>
              <a:gd name="connsiteX5" fmla="*/ 2854891 w 4767329"/>
              <a:gd name="connsiteY5" fmla="*/ 795130 h 979793"/>
              <a:gd name="connsiteX6" fmla="*/ 3387628 w 4767329"/>
              <a:gd name="connsiteY6" fmla="*/ 636104 h 979793"/>
              <a:gd name="connsiteX7" fmla="*/ 4469005 w 4767329"/>
              <a:gd name="connsiteY7" fmla="*/ 834887 h 979793"/>
              <a:gd name="connsiteX8" fmla="*/ 4747301 w 4767329"/>
              <a:gd name="connsiteY8" fmla="*/ 429370 h 979793"/>
              <a:gd name="connsiteX9" fmla="*/ 4723447 w 4767329"/>
              <a:gd name="connsiteY9" fmla="*/ 437322 h 97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7329" h="979793">
                <a:moveTo>
                  <a:pt x="159399" y="0"/>
                </a:moveTo>
                <a:cubicBezTo>
                  <a:pt x="76572" y="107342"/>
                  <a:pt x="-6254" y="214685"/>
                  <a:pt x="372" y="365760"/>
                </a:cubicBezTo>
                <a:cubicBezTo>
                  <a:pt x="6998" y="516835"/>
                  <a:pt x="57357" y="812359"/>
                  <a:pt x="199155" y="906449"/>
                </a:cubicBezTo>
                <a:cubicBezTo>
                  <a:pt x="340953" y="1000539"/>
                  <a:pt x="615273" y="999213"/>
                  <a:pt x="851162" y="930302"/>
                </a:cubicBezTo>
                <a:cubicBezTo>
                  <a:pt x="1087051" y="861391"/>
                  <a:pt x="1280532" y="515510"/>
                  <a:pt x="1614487" y="492981"/>
                </a:cubicBezTo>
                <a:cubicBezTo>
                  <a:pt x="1948442" y="470452"/>
                  <a:pt x="2559368" y="771276"/>
                  <a:pt x="2854891" y="795130"/>
                </a:cubicBezTo>
                <a:cubicBezTo>
                  <a:pt x="3150414" y="818984"/>
                  <a:pt x="3118609" y="629478"/>
                  <a:pt x="3387628" y="636104"/>
                </a:cubicBezTo>
                <a:cubicBezTo>
                  <a:pt x="3656647" y="642730"/>
                  <a:pt x="4242393" y="869343"/>
                  <a:pt x="4469005" y="834887"/>
                </a:cubicBezTo>
                <a:cubicBezTo>
                  <a:pt x="4695617" y="800431"/>
                  <a:pt x="4747301" y="429370"/>
                  <a:pt x="4747301" y="429370"/>
                </a:cubicBezTo>
                <a:cubicBezTo>
                  <a:pt x="4789708" y="363109"/>
                  <a:pt x="4756577" y="400215"/>
                  <a:pt x="4723447" y="437322"/>
                </a:cubicBezTo>
              </a:path>
            </a:pathLst>
          </a:cu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a:extLst>
              <a:ext uri="{FF2B5EF4-FFF2-40B4-BE49-F238E27FC236}">
                <a16:creationId xmlns:a16="http://schemas.microsoft.com/office/drawing/2014/main" id="{F43A2D6B-C229-4338-8D93-C5B177F4CC29}"/>
              </a:ext>
            </a:extLst>
          </p:cNvPr>
          <p:cNvSpPr/>
          <p:nvPr/>
        </p:nvSpPr>
        <p:spPr>
          <a:xfrm>
            <a:off x="4561049" y="5297490"/>
            <a:ext cx="576619" cy="17627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ru-RU"/>
          </a:p>
        </p:txBody>
      </p:sp>
      <p:pic>
        <p:nvPicPr>
          <p:cNvPr id="47" name="демка">
            <a:hlinkClick r:id="" action="ppaction://media"/>
            <a:extLst>
              <a:ext uri="{FF2B5EF4-FFF2-40B4-BE49-F238E27FC236}">
                <a16:creationId xmlns:a16="http://schemas.microsoft.com/office/drawing/2014/main" id="{6E3BF57D-AA74-4512-98C2-CE016A5739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25252" y="1555826"/>
            <a:ext cx="5575672" cy="44600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0" name="Соединитель: изогнутый 19">
            <a:extLst>
              <a:ext uri="{FF2B5EF4-FFF2-40B4-BE49-F238E27FC236}">
                <a16:creationId xmlns:a16="http://schemas.microsoft.com/office/drawing/2014/main" id="{BEB29717-FAB1-4E34-B5E9-9C625F1B6632}"/>
              </a:ext>
            </a:extLst>
          </p:cNvPr>
          <p:cNvCxnSpPr>
            <a:cxnSpLocks/>
          </p:cNvCxnSpPr>
          <p:nvPr/>
        </p:nvCxnSpPr>
        <p:spPr>
          <a:xfrm rot="16200000" flipH="1">
            <a:off x="3233845" y="1903022"/>
            <a:ext cx="1164758" cy="700100"/>
          </a:xfrm>
          <a:prstGeom prst="curved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02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213"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7"/>
                </p:tgtEl>
              </p:cMediaNode>
            </p:video>
            <p:seq concurrent="1" nextAc="seek">
              <p:cTn id="8" restart="whenNotActive" fill="hold" evtFilter="cancelBubble" nodeType="interactiveSeq">
                <p:stCondLst>
                  <p:cond evt="onClick" delay="0">
                    <p:tgtEl>
                      <p:spTgt spid="4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7"/>
                                        </p:tgtEl>
                                      </p:cBhvr>
                                    </p:cmd>
                                  </p:childTnLst>
                                </p:cTn>
                              </p:par>
                            </p:childTnLst>
                          </p:cTn>
                        </p:par>
                      </p:childTnLst>
                    </p:cTn>
                  </p:par>
                </p:childTnLst>
              </p:cTn>
              <p:nextCondLst>
                <p:cond evt="onClick" delay="0">
                  <p:tgtEl>
                    <p:spTgt spid="47"/>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FEFBF"/>
        </a:solidFill>
        <a:effectLst/>
      </p:bgPr>
    </p:bg>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D69B33E-69E7-41E9-8480-FDB9E617985E}"/>
              </a:ext>
            </a:extLst>
          </p:cNvPr>
          <p:cNvSpPr>
            <a:spLocks noGrp="1"/>
          </p:cNvSpPr>
          <p:nvPr>
            <p:ph type="body" sz="quarter" idx="11"/>
          </p:nvPr>
        </p:nvSpPr>
        <p:spPr/>
        <p:txBody>
          <a:bodyPr>
            <a:normAutofit/>
          </a:bodyPr>
          <a:lstStyle/>
          <a:p>
            <a:r>
              <a:rPr lang="ru-RU" sz="2400" dirty="0"/>
              <a:t>Вычисление напряженности</a:t>
            </a:r>
            <a:r>
              <a:rPr lang="en-US" sz="2400" dirty="0"/>
              <a:t> </a:t>
            </a:r>
            <a:r>
              <a:rPr lang="ru-RU" sz="2400" dirty="0"/>
              <a:t>одной пластины</a:t>
            </a:r>
          </a:p>
        </p:txBody>
      </p:sp>
      <p:sp>
        <p:nvSpPr>
          <p:cNvPr id="5" name="Номер слайда 4">
            <a:extLst>
              <a:ext uri="{FF2B5EF4-FFF2-40B4-BE49-F238E27FC236}">
                <a16:creationId xmlns:a16="http://schemas.microsoft.com/office/drawing/2014/main" id="{FCD4491E-77A5-4094-85F9-B9039DB0B85D}"/>
              </a:ext>
            </a:extLst>
          </p:cNvPr>
          <p:cNvSpPr>
            <a:spLocks noGrp="1"/>
          </p:cNvSpPr>
          <p:nvPr>
            <p:ph type="sldNum" sz="quarter" idx="13"/>
          </p:nvPr>
        </p:nvSpPr>
        <p:spPr/>
        <p:txBody>
          <a:bodyPr/>
          <a:lstStyle/>
          <a:p>
            <a:fld id="{3FA27E8C-1FE8-9843-A47B-9490F8A0C55F}" type="slidenum">
              <a:rPr lang="ru-RU" smtClean="0"/>
              <a:t>30</a:t>
            </a:fld>
            <a:endParaRPr lang="ru-RU"/>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72A2479-B6A3-417A-BFB3-2E4E97B53F0E}"/>
                  </a:ext>
                </a:extLst>
              </p:cNvPr>
              <p:cNvSpPr txBox="1"/>
              <p:nvPr/>
            </p:nvSpPr>
            <p:spPr>
              <a:xfrm>
                <a:off x="3647517" y="1767190"/>
                <a:ext cx="8437417" cy="2250744"/>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
                    </m:oMathParaPr>
                    <m:oMath xmlns:m="http://schemas.openxmlformats.org/officeDocument/2006/math">
                      <m:r>
                        <m:rPr>
                          <m:sty m:val="p"/>
                        </m:rPr>
                        <a:rPr lang="en-US" sz="4000" i="1" smtClean="0">
                          <a:latin typeface="Cambria Math" panose="02040503050406030204" pitchFamily="18" charset="0"/>
                        </a:rPr>
                        <m:t>E</m:t>
                      </m:r>
                      <m:r>
                        <a:rPr lang="en-US" sz="4000" b="0" i="1" smtClean="0">
                          <a:latin typeface="Cambria Math" panose="02040503050406030204" pitchFamily="18" charset="0"/>
                        </a:rPr>
                        <m:t>=</m:t>
                      </m:r>
                      <m:r>
                        <a:rPr lang="en-US" sz="4000" b="0" i="1" smtClean="0">
                          <a:latin typeface="Cambria Math" panose="02040503050406030204" pitchFamily="18" charset="0"/>
                        </a:rPr>
                        <m:t>𝑘</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𝑈</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𝑙</m:t>
                          </m:r>
                        </m:num>
                        <m:den>
                          <m:r>
                            <a:rPr lang="en-US" sz="4000" b="0" i="1" smtClean="0">
                              <a:latin typeface="Cambria Math" panose="02040503050406030204" pitchFamily="18" charset="0"/>
                            </a:rPr>
                            <m:t>4</m:t>
                          </m:r>
                          <m:r>
                            <a:rPr lang="en-US" sz="4000" b="0" i="1" smtClean="0">
                              <a:latin typeface="Cambria Math" panose="02040503050406030204" pitchFamily="18" charset="0"/>
                              <a:ea typeface="Cambria Math" panose="02040503050406030204" pitchFamily="18" charset="0"/>
                            </a:rPr>
                            <m:t>𝜋</m:t>
                          </m:r>
                          <m:r>
                            <a:rPr lang="en-US" sz="4000" b="0" i="1" smtClean="0">
                              <a:latin typeface="Cambria Math" panose="02040503050406030204" pitchFamily="18" charset="0"/>
                              <a:ea typeface="Cambria Math" panose="02040503050406030204" pitchFamily="18" charset="0"/>
                            </a:rPr>
                            <m:t>𝑑</m:t>
                          </m:r>
                        </m:den>
                      </m:f>
                      <m:nary>
                        <m:naryPr>
                          <m:ctrlPr>
                            <a:rPr lang="ru-RU" sz="4000" i="1" smtClean="0">
                              <a:latin typeface="Cambria Math" panose="02040503050406030204" pitchFamily="18" charset="0"/>
                            </a:rPr>
                          </m:ctrlPr>
                        </m:naryPr>
                        <m:sub>
                          <m:r>
                            <m:rPr>
                              <m:brk m:alnAt="23"/>
                            </m:rPr>
                            <a:rPr lang="en-US" sz="4000" b="0" i="1" smtClean="0">
                              <a:latin typeface="Cambria Math" panose="02040503050406030204" pitchFamily="18" charset="0"/>
                            </a:rPr>
                            <m:t>−</m:t>
                          </m:r>
                          <m:r>
                            <a:rPr lang="en-US" sz="4000" b="0" i="1" smtClean="0">
                              <a:latin typeface="Cambria Math" panose="02040503050406030204" pitchFamily="18" charset="0"/>
                            </a:rPr>
                            <m:t>𝑎</m:t>
                          </m:r>
                          <m:r>
                            <a:rPr lang="en-US" sz="4000" b="0" i="1" smtClean="0">
                              <a:latin typeface="Cambria Math" panose="02040503050406030204" pitchFamily="18" charset="0"/>
                            </a:rPr>
                            <m:t>2</m:t>
                          </m:r>
                        </m:sub>
                        <m:sup>
                          <m:r>
                            <a:rPr lang="en-US" sz="4000" b="0" i="1" smtClean="0">
                              <a:latin typeface="Cambria Math" panose="02040503050406030204" pitchFamily="18" charset="0"/>
                            </a:rPr>
                            <m:t>𝑎</m:t>
                          </m:r>
                          <m:r>
                            <a:rPr lang="en-US" sz="4000" b="0" i="1" smtClean="0">
                              <a:latin typeface="Cambria Math" panose="02040503050406030204" pitchFamily="18" charset="0"/>
                            </a:rPr>
                            <m:t>1</m:t>
                          </m:r>
                        </m:sup>
                        <m:e>
                          <m:nary>
                            <m:naryPr>
                              <m:ctrlPr>
                                <a:rPr lang="ru-RU" sz="4000" i="1" smtClean="0">
                                  <a:latin typeface="Cambria Math" panose="02040503050406030204" pitchFamily="18" charset="0"/>
                                </a:rPr>
                              </m:ctrlPr>
                            </m:naryPr>
                            <m:sub>
                              <m:r>
                                <m:rPr>
                                  <m:brk m:alnAt="23"/>
                                </m:rPr>
                                <a:rPr lang="en-US" sz="4000" b="0" i="1" smtClean="0">
                                  <a:latin typeface="Cambria Math" panose="02040503050406030204" pitchFamily="18" charset="0"/>
                                </a:rPr>
                                <m:t>−</m:t>
                              </m:r>
                              <m:r>
                                <a:rPr lang="en-US" sz="4000" b="0" i="1" smtClean="0">
                                  <a:latin typeface="Cambria Math" panose="02040503050406030204" pitchFamily="18" charset="0"/>
                                </a:rPr>
                                <m:t>𝑎</m:t>
                              </m:r>
                              <m:r>
                                <a:rPr lang="en-US" sz="4000" b="0" i="1" smtClean="0">
                                  <a:latin typeface="Cambria Math" panose="02040503050406030204" pitchFamily="18" charset="0"/>
                                </a:rPr>
                                <m:t>4</m:t>
                              </m:r>
                            </m:sub>
                            <m:sup>
                              <m:r>
                                <a:rPr lang="en-US" sz="4000" b="0" i="1" smtClean="0">
                                  <a:latin typeface="Cambria Math" panose="02040503050406030204" pitchFamily="18" charset="0"/>
                                </a:rPr>
                                <m:t>𝑎</m:t>
                              </m:r>
                              <m:r>
                                <a:rPr lang="en-US" sz="4000" b="0" i="1" smtClean="0">
                                  <a:latin typeface="Cambria Math" panose="02040503050406030204" pitchFamily="18" charset="0"/>
                                </a:rPr>
                                <m:t>3</m:t>
                              </m:r>
                            </m:sup>
                            <m:e>
                              <m:f>
                                <m:fPr>
                                  <m:ctrlPr>
                                    <a:rPr lang="ru-RU" sz="4000" i="1" smtClean="0">
                                      <a:latin typeface="Cambria Math" panose="02040503050406030204" pitchFamily="18" charset="0"/>
                                    </a:rPr>
                                  </m:ctrlPr>
                                </m:fPr>
                                <m:num>
                                  <m:r>
                                    <a:rPr lang="en-US" sz="4000" b="0" i="1" smtClean="0">
                                      <a:latin typeface="Cambria Math" panose="02040503050406030204" pitchFamily="18" charset="0"/>
                                    </a:rPr>
                                    <m:t>𝑑𝑥𝑑𝑦</m:t>
                                  </m:r>
                                </m:num>
                                <m:den>
                                  <m:rad>
                                    <m:radPr>
                                      <m:degHide m:val="on"/>
                                      <m:ctrlPr>
                                        <a:rPr lang="en-US" sz="4000" b="0" i="1" smtClean="0">
                                          <a:latin typeface="Cambria Math" panose="02040503050406030204" pitchFamily="18" charset="0"/>
                                        </a:rPr>
                                      </m:ctrlPr>
                                    </m:radPr>
                                    <m:deg/>
                                    <m:e>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𝑥</m:t>
                                              </m:r>
                                              <m:r>
                                                <a:rPr lang="en-US" sz="4000" i="1" baseline="30000">
                                                  <a:latin typeface="Cambria Math" panose="02040503050406030204" pitchFamily="18" charset="0"/>
                                                </a:rPr>
                                                <m:t>2</m:t>
                                              </m:r>
                                              <m:r>
                                                <a:rPr lang="en-US" sz="4000" i="1">
                                                  <a:latin typeface="Cambria Math" panose="02040503050406030204" pitchFamily="18" charset="0"/>
                                                </a:rPr>
                                                <m:t>+</m:t>
                                              </m:r>
                                              <m:r>
                                                <a:rPr lang="en-US" sz="4000" i="1">
                                                  <a:latin typeface="Cambria Math" panose="02040503050406030204" pitchFamily="18" charset="0"/>
                                                </a:rPr>
                                                <m:t>𝑦</m:t>
                                              </m:r>
                                              <m:r>
                                                <a:rPr lang="en-US" sz="4000" i="1" baseline="30000">
                                                  <a:latin typeface="Cambria Math" panose="02040503050406030204" pitchFamily="18" charset="0"/>
                                                </a:rPr>
                                                <m:t>2</m:t>
                                              </m:r>
                                              <m:r>
                                                <a:rPr lang="en-US" sz="4000" i="1">
                                                  <a:latin typeface="Cambria Math" panose="02040503050406030204" pitchFamily="18" charset="0"/>
                                                </a:rPr>
                                                <m:t>+</m:t>
                                              </m:r>
                                              <m:r>
                                                <a:rPr lang="en-US" sz="4000" i="1">
                                                  <a:latin typeface="Cambria Math" panose="02040503050406030204" pitchFamily="18" charset="0"/>
                                                </a:rPr>
                                                <m:t>𝑙</m:t>
                                              </m:r>
                                              <m:r>
                                                <a:rPr lang="en-US" sz="4000" i="1" baseline="30000">
                                                  <a:latin typeface="Cambria Math" panose="02040503050406030204" pitchFamily="18" charset="0"/>
                                                </a:rPr>
                                                <m:t>2</m:t>
                                              </m:r>
                                            </m:e>
                                          </m:d>
                                        </m:e>
                                        <m:sup>
                                          <m:r>
                                            <a:rPr lang="ru-RU" sz="4000" i="1" baseline="30000">
                                              <a:latin typeface="Cambria Math" panose="02040503050406030204" pitchFamily="18" charset="0"/>
                                            </a:rPr>
                                            <m:t>3</m:t>
                                          </m:r>
                                        </m:sup>
                                      </m:sSup>
                                    </m:e>
                                  </m:rad>
                                </m:den>
                              </m:f>
                            </m:e>
                          </m:nary>
                        </m:e>
                      </m:nary>
                    </m:oMath>
                  </m:oMathPara>
                </a14:m>
                <a:endParaRPr lang="ru-RU" sz="4000" dirty="0"/>
              </a:p>
            </p:txBody>
          </p:sp>
        </mc:Choice>
        <mc:Fallback xmlns="">
          <p:sp>
            <p:nvSpPr>
              <p:cNvPr id="25" name="TextBox 24">
                <a:extLst>
                  <a:ext uri="{FF2B5EF4-FFF2-40B4-BE49-F238E27FC236}">
                    <a16:creationId xmlns:a16="http://schemas.microsoft.com/office/drawing/2014/main" id="{072A2479-B6A3-417A-BFB3-2E4E97B53F0E}"/>
                  </a:ext>
                </a:extLst>
              </p:cNvPr>
              <p:cNvSpPr txBox="1">
                <a:spLocks noRot="1" noChangeAspect="1" noMove="1" noResize="1" noEditPoints="1" noAdjustHandles="1" noChangeArrowheads="1" noChangeShapeType="1" noTextEdit="1"/>
              </p:cNvSpPr>
              <p:nvPr/>
            </p:nvSpPr>
            <p:spPr>
              <a:xfrm>
                <a:off x="3647517" y="1767190"/>
                <a:ext cx="8437417" cy="2250744"/>
              </a:xfrm>
              <a:prstGeom prst="rect">
                <a:avLst/>
              </a:prstGeom>
              <a:blipFill>
                <a:blip r:embed="rId2"/>
                <a:stretch>
                  <a:fillRect/>
                </a:stretch>
              </a:blipFill>
            </p:spPr>
            <p:txBody>
              <a:bodyPr/>
              <a:lstStyle/>
              <a:p>
                <a:r>
                  <a:rPr lang="ru-RU">
                    <a:noFill/>
                  </a:rPr>
                  <a:t> </a:t>
                </a:r>
              </a:p>
            </p:txBody>
          </p:sp>
        </mc:Fallback>
      </mc:AlternateContent>
      <p:grpSp>
        <p:nvGrpSpPr>
          <p:cNvPr id="6" name="Группа 5">
            <a:extLst>
              <a:ext uri="{FF2B5EF4-FFF2-40B4-BE49-F238E27FC236}">
                <a16:creationId xmlns:a16="http://schemas.microsoft.com/office/drawing/2014/main" id="{4F81821E-3C55-4F11-9254-80F6AD3B4FFD}"/>
              </a:ext>
            </a:extLst>
          </p:cNvPr>
          <p:cNvGrpSpPr/>
          <p:nvPr/>
        </p:nvGrpSpPr>
        <p:grpSpPr>
          <a:xfrm>
            <a:off x="497260" y="1222306"/>
            <a:ext cx="3660604" cy="4672593"/>
            <a:chOff x="497260" y="1222306"/>
            <a:chExt cx="3660604" cy="4672593"/>
          </a:xfrm>
        </p:grpSpPr>
        <p:sp>
          <p:nvSpPr>
            <p:cNvPr id="8" name="Прямоугольник 7">
              <a:extLst>
                <a:ext uri="{FF2B5EF4-FFF2-40B4-BE49-F238E27FC236}">
                  <a16:creationId xmlns:a16="http://schemas.microsoft.com/office/drawing/2014/main" id="{987BC03F-29D0-4048-AFAF-A960453383E2}"/>
                </a:ext>
              </a:extLst>
            </p:cNvPr>
            <p:cNvSpPr/>
            <p:nvPr/>
          </p:nvSpPr>
          <p:spPr>
            <a:xfrm>
              <a:off x="571315" y="1222306"/>
              <a:ext cx="3220278" cy="4413388"/>
            </a:xfrm>
            <a:prstGeom prst="rect">
              <a:avLst/>
            </a:prstGeom>
            <a:solidFill>
              <a:schemeClr val="accent3">
                <a:alpha val="61000"/>
              </a:schemeClr>
            </a:solidFill>
            <a:ln>
              <a:noFill/>
            </a:ln>
            <a:scene3d>
              <a:camera prst="isometricRightUp"/>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9" name="Овал 8">
              <a:extLst>
                <a:ext uri="{FF2B5EF4-FFF2-40B4-BE49-F238E27FC236}">
                  <a16:creationId xmlns:a16="http://schemas.microsoft.com/office/drawing/2014/main" id="{7F3EB68A-B31D-4E9D-9126-D26702B376DE}"/>
                </a:ext>
              </a:extLst>
            </p:cNvPr>
            <p:cNvSpPr/>
            <p:nvPr/>
          </p:nvSpPr>
          <p:spPr>
            <a:xfrm>
              <a:off x="3791592" y="235665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0" name="Прямая соединительная линия 9">
              <a:extLst>
                <a:ext uri="{FF2B5EF4-FFF2-40B4-BE49-F238E27FC236}">
                  <a16:creationId xmlns:a16="http://schemas.microsoft.com/office/drawing/2014/main" id="{190829A2-1CE5-435C-BBF6-790075306568}"/>
                </a:ext>
              </a:extLst>
            </p:cNvPr>
            <p:cNvCxnSpPr>
              <a:cxnSpLocks/>
            </p:cNvCxnSpPr>
            <p:nvPr/>
          </p:nvCxnSpPr>
          <p:spPr>
            <a:xfrm>
              <a:off x="2536138" y="2346267"/>
              <a:ext cx="1155211" cy="2952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a:extLst>
                <a:ext uri="{FF2B5EF4-FFF2-40B4-BE49-F238E27FC236}">
                  <a16:creationId xmlns:a16="http://schemas.microsoft.com/office/drawing/2014/main" id="{56B66D78-B921-4C91-808F-B6C367DC550A}"/>
                </a:ext>
              </a:extLst>
            </p:cNvPr>
            <p:cNvCxnSpPr>
              <a:cxnSpLocks/>
            </p:cNvCxnSpPr>
            <p:nvPr/>
          </p:nvCxnSpPr>
          <p:spPr>
            <a:xfrm>
              <a:off x="2536138" y="1505151"/>
              <a:ext cx="0" cy="7652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8278382F-473B-4126-A41D-E3C3AA456585}"/>
                </a:ext>
              </a:extLst>
            </p:cNvPr>
            <p:cNvCxnSpPr>
              <a:cxnSpLocks/>
            </p:cNvCxnSpPr>
            <p:nvPr/>
          </p:nvCxnSpPr>
          <p:spPr>
            <a:xfrm flipH="1">
              <a:off x="1255222" y="2361027"/>
              <a:ext cx="1221970" cy="6121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a:extLst>
                <a:ext uri="{FF2B5EF4-FFF2-40B4-BE49-F238E27FC236}">
                  <a16:creationId xmlns:a16="http://schemas.microsoft.com/office/drawing/2014/main" id="{78D03296-241E-4852-BF96-0E8A7D00773A}"/>
                </a:ext>
              </a:extLst>
            </p:cNvPr>
            <p:cNvCxnSpPr>
              <a:cxnSpLocks/>
            </p:cNvCxnSpPr>
            <p:nvPr/>
          </p:nvCxnSpPr>
          <p:spPr>
            <a:xfrm>
              <a:off x="2536138" y="2447759"/>
              <a:ext cx="0" cy="23325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a:extLst>
                <a:ext uri="{FF2B5EF4-FFF2-40B4-BE49-F238E27FC236}">
                  <a16:creationId xmlns:a16="http://schemas.microsoft.com/office/drawing/2014/main" id="{1AF962AC-6267-4396-8590-349B4554C91C}"/>
                </a:ext>
              </a:extLst>
            </p:cNvPr>
            <p:cNvCxnSpPr>
              <a:cxnSpLocks/>
            </p:cNvCxnSpPr>
            <p:nvPr/>
          </p:nvCxnSpPr>
          <p:spPr>
            <a:xfrm flipH="1">
              <a:off x="2631982" y="2024701"/>
              <a:ext cx="650118" cy="2495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0A04C74-969D-438A-A48E-E7BCA2691E48}"/>
                </a:ext>
              </a:extLst>
            </p:cNvPr>
            <p:cNvSpPr txBox="1"/>
            <p:nvPr/>
          </p:nvSpPr>
          <p:spPr>
            <a:xfrm>
              <a:off x="2181453" y="1767190"/>
              <a:ext cx="757093" cy="369332"/>
            </a:xfrm>
            <a:prstGeom prst="rect">
              <a:avLst/>
            </a:prstGeom>
            <a:noFill/>
          </p:spPr>
          <p:txBody>
            <a:bodyPr wrap="square" rtlCol="0">
              <a:spAutoFit/>
            </a:bodyPr>
            <a:lstStyle/>
            <a:p>
              <a:r>
                <a:rPr lang="en-US" dirty="0"/>
                <a:t>a</a:t>
              </a:r>
              <a:r>
                <a:rPr lang="en-US" baseline="-25000" dirty="0"/>
                <a:t>1</a:t>
              </a:r>
              <a:endParaRPr lang="ru-RU" baseline="-25000" dirty="0"/>
            </a:p>
          </p:txBody>
        </p:sp>
        <p:sp>
          <p:nvSpPr>
            <p:cNvPr id="16" name="TextBox 15">
              <a:extLst>
                <a:ext uri="{FF2B5EF4-FFF2-40B4-BE49-F238E27FC236}">
                  <a16:creationId xmlns:a16="http://schemas.microsoft.com/office/drawing/2014/main" id="{6B3B2EE9-8217-4CE5-984E-F28091450F81}"/>
                </a:ext>
              </a:extLst>
            </p:cNvPr>
            <p:cNvSpPr txBox="1"/>
            <p:nvPr/>
          </p:nvSpPr>
          <p:spPr>
            <a:xfrm>
              <a:off x="2175745" y="3394375"/>
              <a:ext cx="757093" cy="369332"/>
            </a:xfrm>
            <a:prstGeom prst="rect">
              <a:avLst/>
            </a:prstGeom>
            <a:noFill/>
          </p:spPr>
          <p:txBody>
            <a:bodyPr wrap="square" rtlCol="0">
              <a:spAutoFit/>
            </a:bodyPr>
            <a:lstStyle/>
            <a:p>
              <a:r>
                <a:rPr lang="en-US" dirty="0"/>
                <a:t>a</a:t>
              </a:r>
              <a:r>
                <a:rPr lang="en-US" baseline="-25000" dirty="0"/>
                <a:t>2</a:t>
              </a:r>
              <a:endParaRPr lang="ru-RU" baseline="-25000" dirty="0"/>
            </a:p>
          </p:txBody>
        </p:sp>
        <p:sp>
          <p:nvSpPr>
            <p:cNvPr id="17" name="TextBox 16">
              <a:extLst>
                <a:ext uri="{FF2B5EF4-FFF2-40B4-BE49-F238E27FC236}">
                  <a16:creationId xmlns:a16="http://schemas.microsoft.com/office/drawing/2014/main" id="{4A4FBC2B-53DF-4C01-A312-567122E7C6C5}"/>
                </a:ext>
              </a:extLst>
            </p:cNvPr>
            <p:cNvSpPr txBox="1"/>
            <p:nvPr/>
          </p:nvSpPr>
          <p:spPr>
            <a:xfrm>
              <a:off x="1424360" y="2400596"/>
              <a:ext cx="757093" cy="369332"/>
            </a:xfrm>
            <a:prstGeom prst="rect">
              <a:avLst/>
            </a:prstGeom>
            <a:noFill/>
          </p:spPr>
          <p:txBody>
            <a:bodyPr wrap="square" rtlCol="0">
              <a:spAutoFit/>
            </a:bodyPr>
            <a:lstStyle/>
            <a:p>
              <a:r>
                <a:rPr lang="en-US" dirty="0"/>
                <a:t>a</a:t>
              </a:r>
              <a:r>
                <a:rPr lang="en-US" baseline="-25000" dirty="0"/>
                <a:t>4</a:t>
              </a:r>
              <a:endParaRPr lang="ru-RU" baseline="-25000" dirty="0"/>
            </a:p>
          </p:txBody>
        </p:sp>
        <p:sp>
          <p:nvSpPr>
            <p:cNvPr id="18" name="TextBox 17">
              <a:extLst>
                <a:ext uri="{FF2B5EF4-FFF2-40B4-BE49-F238E27FC236}">
                  <a16:creationId xmlns:a16="http://schemas.microsoft.com/office/drawing/2014/main" id="{54752EB2-B311-422F-BD70-B490FEBFDCCA}"/>
                </a:ext>
              </a:extLst>
            </p:cNvPr>
            <p:cNvSpPr txBox="1"/>
            <p:nvPr/>
          </p:nvSpPr>
          <p:spPr>
            <a:xfrm>
              <a:off x="2761203" y="1767190"/>
              <a:ext cx="757093" cy="369332"/>
            </a:xfrm>
            <a:prstGeom prst="rect">
              <a:avLst/>
            </a:prstGeom>
            <a:noFill/>
          </p:spPr>
          <p:txBody>
            <a:bodyPr wrap="square" rtlCol="0">
              <a:spAutoFit/>
            </a:bodyPr>
            <a:lstStyle/>
            <a:p>
              <a:r>
                <a:rPr lang="en-US" dirty="0"/>
                <a:t>a</a:t>
              </a:r>
              <a:r>
                <a:rPr lang="en-US" baseline="-25000" dirty="0"/>
                <a:t>3</a:t>
              </a:r>
              <a:endParaRPr lang="ru-RU" baseline="-25000" dirty="0"/>
            </a:p>
          </p:txBody>
        </p:sp>
        <p:sp>
          <p:nvSpPr>
            <p:cNvPr id="19" name="TextBox 18">
              <a:extLst>
                <a:ext uri="{FF2B5EF4-FFF2-40B4-BE49-F238E27FC236}">
                  <a16:creationId xmlns:a16="http://schemas.microsoft.com/office/drawing/2014/main" id="{671E0E01-895D-4E3E-A0EC-B324136493ED}"/>
                </a:ext>
              </a:extLst>
            </p:cNvPr>
            <p:cNvSpPr txBox="1"/>
            <p:nvPr/>
          </p:nvSpPr>
          <p:spPr>
            <a:xfrm>
              <a:off x="2957115" y="2375787"/>
              <a:ext cx="757093" cy="369332"/>
            </a:xfrm>
            <a:prstGeom prst="rect">
              <a:avLst/>
            </a:prstGeom>
            <a:noFill/>
          </p:spPr>
          <p:txBody>
            <a:bodyPr wrap="square" rtlCol="0">
              <a:spAutoFit/>
            </a:bodyPr>
            <a:lstStyle/>
            <a:p>
              <a:r>
                <a:rPr lang="en-US" dirty="0"/>
                <a:t>l</a:t>
              </a:r>
              <a:endParaRPr lang="ru-RU" dirty="0"/>
            </a:p>
          </p:txBody>
        </p:sp>
        <p:cxnSp>
          <p:nvCxnSpPr>
            <p:cNvPr id="20" name="Прямая со стрелкой 19">
              <a:extLst>
                <a:ext uri="{FF2B5EF4-FFF2-40B4-BE49-F238E27FC236}">
                  <a16:creationId xmlns:a16="http://schemas.microsoft.com/office/drawing/2014/main" id="{F227D02D-C2A2-4663-BDE2-753EEF2C2568}"/>
                </a:ext>
              </a:extLst>
            </p:cNvPr>
            <p:cNvCxnSpPr/>
            <p:nvPr/>
          </p:nvCxnSpPr>
          <p:spPr>
            <a:xfrm flipV="1">
              <a:off x="1013903" y="4214279"/>
              <a:ext cx="2926578" cy="16459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Прямая со стрелкой 20">
              <a:extLst>
                <a:ext uri="{FF2B5EF4-FFF2-40B4-BE49-F238E27FC236}">
                  <a16:creationId xmlns:a16="http://schemas.microsoft.com/office/drawing/2014/main" id="{CE99D6CA-74FF-4010-9ABB-74A24AED7C78}"/>
                </a:ext>
              </a:extLst>
            </p:cNvPr>
            <p:cNvCxnSpPr>
              <a:cxnSpLocks/>
            </p:cNvCxnSpPr>
            <p:nvPr/>
          </p:nvCxnSpPr>
          <p:spPr>
            <a:xfrm flipV="1">
              <a:off x="1013903" y="2024701"/>
              <a:ext cx="0" cy="38701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B73D4D2-3620-421B-B6B3-E8A5741B5219}"/>
                </a:ext>
              </a:extLst>
            </p:cNvPr>
            <p:cNvSpPr txBox="1"/>
            <p:nvPr/>
          </p:nvSpPr>
          <p:spPr>
            <a:xfrm>
              <a:off x="3489677" y="4557020"/>
              <a:ext cx="668187" cy="369332"/>
            </a:xfrm>
            <a:prstGeom prst="rect">
              <a:avLst/>
            </a:prstGeom>
            <a:noFill/>
          </p:spPr>
          <p:txBody>
            <a:bodyPr wrap="square" rtlCol="0">
              <a:spAutoFit/>
            </a:bodyPr>
            <a:lstStyle/>
            <a:p>
              <a:r>
                <a:rPr lang="en-US" dirty="0"/>
                <a:t>X</a:t>
              </a:r>
              <a:endParaRPr lang="ru-RU" dirty="0"/>
            </a:p>
          </p:txBody>
        </p:sp>
        <p:sp>
          <p:nvSpPr>
            <p:cNvPr id="23" name="TextBox 22">
              <a:extLst>
                <a:ext uri="{FF2B5EF4-FFF2-40B4-BE49-F238E27FC236}">
                  <a16:creationId xmlns:a16="http://schemas.microsoft.com/office/drawing/2014/main" id="{E00663EA-EE9D-429C-96B5-B39A6B9D5851}"/>
                </a:ext>
              </a:extLst>
            </p:cNvPr>
            <p:cNvSpPr txBox="1"/>
            <p:nvPr/>
          </p:nvSpPr>
          <p:spPr>
            <a:xfrm>
              <a:off x="497260" y="3268052"/>
              <a:ext cx="668187" cy="369332"/>
            </a:xfrm>
            <a:prstGeom prst="rect">
              <a:avLst/>
            </a:prstGeom>
            <a:noFill/>
          </p:spPr>
          <p:txBody>
            <a:bodyPr wrap="square" rtlCol="0">
              <a:spAutoFit/>
            </a:bodyPr>
            <a:lstStyle/>
            <a:p>
              <a:r>
                <a:rPr lang="en-US" dirty="0"/>
                <a:t>Y</a:t>
              </a:r>
              <a:endParaRPr lang="ru-RU" dirty="0"/>
            </a:p>
          </p:txBody>
        </p:sp>
        <p:sp>
          <p:nvSpPr>
            <p:cNvPr id="24" name="TextBox 23">
              <a:extLst>
                <a:ext uri="{FF2B5EF4-FFF2-40B4-BE49-F238E27FC236}">
                  <a16:creationId xmlns:a16="http://schemas.microsoft.com/office/drawing/2014/main" id="{F972CC8C-D2EE-4553-9247-6E498B470ED9}"/>
                </a:ext>
              </a:extLst>
            </p:cNvPr>
            <p:cNvSpPr txBox="1"/>
            <p:nvPr/>
          </p:nvSpPr>
          <p:spPr>
            <a:xfrm>
              <a:off x="1954037" y="2494919"/>
              <a:ext cx="1296785" cy="369332"/>
            </a:xfrm>
            <a:prstGeom prst="rect">
              <a:avLst/>
            </a:prstGeom>
            <a:noFill/>
          </p:spPr>
          <p:txBody>
            <a:bodyPr wrap="square" rtlCol="0">
              <a:spAutoFit/>
            </a:bodyPr>
            <a:lstStyle/>
            <a:p>
              <a:r>
                <a:rPr lang="en-US" dirty="0"/>
                <a:t>(0;0)</a:t>
              </a:r>
              <a:endParaRPr lang="ru-RU" dirty="0"/>
            </a:p>
          </p:txBody>
        </p:sp>
      </p:grpSp>
    </p:spTree>
    <p:extLst>
      <p:ext uri="{BB962C8B-B14F-4D97-AF65-F5344CB8AC3E}">
        <p14:creationId xmlns:p14="http://schemas.microsoft.com/office/powerpoint/2010/main" val="54545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FEFBF"/>
        </a:solidFill>
        <a:effectLst/>
      </p:bgPr>
    </p:bg>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D69B33E-69E7-41E9-8480-FDB9E617985E}"/>
              </a:ext>
            </a:extLst>
          </p:cNvPr>
          <p:cNvSpPr>
            <a:spLocks noGrp="1"/>
          </p:cNvSpPr>
          <p:nvPr>
            <p:ph type="body" sz="quarter" idx="11"/>
          </p:nvPr>
        </p:nvSpPr>
        <p:spPr/>
        <p:txBody>
          <a:bodyPr/>
          <a:lstStyle/>
          <a:p>
            <a:r>
              <a:rPr lang="ru-RU" dirty="0"/>
              <a:t>Напряженность поля конечного конденсатора</a:t>
            </a:r>
          </a:p>
        </p:txBody>
      </p:sp>
      <p:sp>
        <p:nvSpPr>
          <p:cNvPr id="5" name="Номер слайда 4">
            <a:extLst>
              <a:ext uri="{FF2B5EF4-FFF2-40B4-BE49-F238E27FC236}">
                <a16:creationId xmlns:a16="http://schemas.microsoft.com/office/drawing/2014/main" id="{FCD4491E-77A5-4094-85F9-B9039DB0B85D}"/>
              </a:ext>
            </a:extLst>
          </p:cNvPr>
          <p:cNvSpPr>
            <a:spLocks noGrp="1"/>
          </p:cNvSpPr>
          <p:nvPr>
            <p:ph type="sldNum" sz="quarter" idx="13"/>
          </p:nvPr>
        </p:nvSpPr>
        <p:spPr/>
        <p:txBody>
          <a:bodyPr/>
          <a:lstStyle/>
          <a:p>
            <a:fld id="{3FA27E8C-1FE8-9843-A47B-9490F8A0C55F}" type="slidenum">
              <a:rPr lang="ru-RU" smtClean="0"/>
              <a:t>31</a:t>
            </a:fld>
            <a:endParaRPr lang="ru-RU"/>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72A2479-B6A3-417A-BFB3-2E4E97B53F0E}"/>
                  </a:ext>
                </a:extLst>
              </p:cNvPr>
              <p:cNvSpPr txBox="1"/>
              <p:nvPr/>
            </p:nvSpPr>
            <p:spPr>
              <a:xfrm>
                <a:off x="637394" y="857588"/>
                <a:ext cx="14391363" cy="4614853"/>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
                    </m:oMathParaPr>
                    <m:oMath xmlns:m="http://schemas.openxmlformats.org/officeDocument/2006/math">
                      <m:r>
                        <m:rPr>
                          <m:sty m:val="p"/>
                        </m:rPr>
                        <a:rPr lang="en-US" sz="3600" i="1" smtClean="0">
                          <a:latin typeface="Cambria Math" panose="02040503050406030204" pitchFamily="18" charset="0"/>
                        </a:rPr>
                        <m:t>E</m:t>
                      </m:r>
                      <m:r>
                        <a:rPr lang="en-US" sz="3600" b="0" i="1" smtClean="0">
                          <a:latin typeface="Cambria Math" panose="02040503050406030204" pitchFamily="18" charset="0"/>
                        </a:rPr>
                        <m:t>= </m:t>
                      </m:r>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𝑘</m:t>
                          </m:r>
                          <m:f>
                            <m:fPr>
                              <m:ctrlPr>
                                <a:rPr lang="en-US" sz="3600" i="1">
                                  <a:latin typeface="Cambria Math" panose="02040503050406030204" pitchFamily="18" charset="0"/>
                                </a:rPr>
                              </m:ctrlPr>
                            </m:fPr>
                            <m:num>
                              <m:r>
                                <a:rPr lang="en-US" sz="3600" i="1">
                                  <a:latin typeface="Cambria Math" panose="02040503050406030204" pitchFamily="18" charset="0"/>
                                </a:rPr>
                                <m:t>𝑈</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𝑙</m:t>
                              </m:r>
                            </m:num>
                            <m:den>
                              <m:r>
                                <a:rPr lang="en-US" sz="3600" i="1">
                                  <a:latin typeface="Cambria Math" panose="02040503050406030204" pitchFamily="18" charset="0"/>
                                </a:rPr>
                                <m:t>4</m:t>
                              </m:r>
                              <m:r>
                                <a:rPr lang="en-US" sz="3600" i="1">
                                  <a:latin typeface="Cambria Math" panose="02040503050406030204" pitchFamily="18" charset="0"/>
                                  <a:ea typeface="Cambria Math" panose="02040503050406030204" pitchFamily="18" charset="0"/>
                                </a:rPr>
                                <m:t>𝜋</m:t>
                              </m:r>
                              <m:r>
                                <a:rPr lang="en-US" sz="3600" i="1">
                                  <a:latin typeface="Cambria Math" panose="02040503050406030204" pitchFamily="18" charset="0"/>
                                  <a:ea typeface="Cambria Math" panose="02040503050406030204" pitchFamily="18" charset="0"/>
                                </a:rPr>
                                <m:t>𝑑</m:t>
                              </m:r>
                            </m:den>
                          </m:f>
                          <m:nary>
                            <m:naryPr>
                              <m:ctrlPr>
                                <a:rPr lang="ru-RU" sz="3600" i="1">
                                  <a:latin typeface="Cambria Math" panose="02040503050406030204" pitchFamily="18" charset="0"/>
                                </a:rPr>
                              </m:ctrlPr>
                            </m:naryPr>
                            <m:sub>
                              <m:r>
                                <m:rPr>
                                  <m:brk m:alnAt="23"/>
                                </m:rPr>
                                <a:rPr lang="en-US" sz="3600" i="1">
                                  <a:latin typeface="Cambria Math" panose="02040503050406030204" pitchFamily="18" charset="0"/>
                                </a:rPr>
                                <m:t>−</m:t>
                              </m:r>
                              <m:r>
                                <a:rPr lang="en-US" sz="3600" i="1">
                                  <a:latin typeface="Cambria Math" panose="02040503050406030204" pitchFamily="18" charset="0"/>
                                </a:rPr>
                                <m:t>𝑎</m:t>
                              </m:r>
                              <m:r>
                                <a:rPr lang="en-US" sz="3600" i="1" baseline="-25000">
                                  <a:latin typeface="Cambria Math" panose="02040503050406030204" pitchFamily="18" charset="0"/>
                                </a:rPr>
                                <m:t>2</m:t>
                              </m:r>
                            </m:sub>
                            <m:sup>
                              <m:r>
                                <a:rPr lang="en-US" sz="3600" i="1">
                                  <a:latin typeface="Cambria Math" panose="02040503050406030204" pitchFamily="18" charset="0"/>
                                </a:rPr>
                                <m:t>𝑎</m:t>
                              </m:r>
                              <m:r>
                                <a:rPr lang="en-US" sz="3600" i="1" baseline="-25000">
                                  <a:latin typeface="Cambria Math" panose="02040503050406030204" pitchFamily="18" charset="0"/>
                                </a:rPr>
                                <m:t>1</m:t>
                              </m:r>
                            </m:sup>
                            <m:e>
                              <m:nary>
                                <m:naryPr>
                                  <m:ctrlPr>
                                    <a:rPr lang="ru-RU" sz="3600" i="1">
                                      <a:latin typeface="Cambria Math" panose="02040503050406030204" pitchFamily="18" charset="0"/>
                                    </a:rPr>
                                  </m:ctrlPr>
                                </m:naryPr>
                                <m:sub>
                                  <m:r>
                                    <m:rPr>
                                      <m:brk m:alnAt="23"/>
                                    </m:rPr>
                                    <a:rPr lang="en-US" sz="3600" i="1">
                                      <a:latin typeface="Cambria Math" panose="02040503050406030204" pitchFamily="18" charset="0"/>
                                    </a:rPr>
                                    <m:t>−</m:t>
                                  </m:r>
                                  <m:r>
                                    <a:rPr lang="en-US" sz="3600" i="1">
                                      <a:latin typeface="Cambria Math" panose="02040503050406030204" pitchFamily="18" charset="0"/>
                                    </a:rPr>
                                    <m:t>𝑎</m:t>
                                  </m:r>
                                  <m:r>
                                    <a:rPr lang="en-US" sz="3600" i="1" baseline="-25000">
                                      <a:latin typeface="Cambria Math" panose="02040503050406030204" pitchFamily="18" charset="0"/>
                                    </a:rPr>
                                    <m:t>4</m:t>
                                  </m:r>
                                </m:sub>
                                <m:sup>
                                  <m:r>
                                    <a:rPr lang="en-US" sz="3600" i="1">
                                      <a:latin typeface="Cambria Math" panose="02040503050406030204" pitchFamily="18" charset="0"/>
                                    </a:rPr>
                                    <m:t>𝑎</m:t>
                                  </m:r>
                                  <m:r>
                                    <a:rPr lang="en-US" sz="3600" i="1" baseline="-25000">
                                      <a:latin typeface="Cambria Math" panose="02040503050406030204" pitchFamily="18" charset="0"/>
                                    </a:rPr>
                                    <m:t>3</m:t>
                                  </m:r>
                                </m:sup>
                                <m:e>
                                  <m:f>
                                    <m:fPr>
                                      <m:ctrlPr>
                                        <a:rPr lang="ru-RU" sz="3600" i="1">
                                          <a:latin typeface="Cambria Math" panose="02040503050406030204" pitchFamily="18" charset="0"/>
                                        </a:rPr>
                                      </m:ctrlPr>
                                    </m:fPr>
                                    <m:num>
                                      <m:r>
                                        <a:rPr lang="en-US" sz="3600" i="1">
                                          <a:latin typeface="Cambria Math" panose="02040503050406030204" pitchFamily="18" charset="0"/>
                                        </a:rPr>
                                        <m:t>𝑑𝑥𝑑𝑦</m:t>
                                      </m:r>
                                    </m:num>
                                    <m:den>
                                      <m:rad>
                                        <m:radPr>
                                          <m:degHide m:val="on"/>
                                          <m:ctrlPr>
                                            <a:rPr lang="en-US" sz="3600" i="1">
                                              <a:latin typeface="Cambria Math" panose="02040503050406030204" pitchFamily="18" charset="0"/>
                                            </a:rPr>
                                          </m:ctrlPr>
                                        </m:radPr>
                                        <m:deg/>
                                        <m:e>
                                          <m:sSup>
                                            <m:sSupPr>
                                              <m:ctrlPr>
                                                <a:rPr lang="en-US" sz="3600" i="1">
                                                  <a:latin typeface="Cambria Math" panose="02040503050406030204" pitchFamily="18" charset="0"/>
                                                </a:rPr>
                                              </m:ctrlPr>
                                            </m:sSupPr>
                                            <m:e>
                                              <m:d>
                                                <m:dPr>
                                                  <m:ctrlPr>
                                                    <a:rPr lang="en-US" sz="3600" i="1">
                                                      <a:latin typeface="Cambria Math" panose="02040503050406030204" pitchFamily="18" charset="0"/>
                                                    </a:rPr>
                                                  </m:ctrlPr>
                                                </m:dPr>
                                                <m:e>
                                                  <m:r>
                                                    <a:rPr lang="en-US" sz="3600" i="1">
                                                      <a:latin typeface="Cambria Math" panose="02040503050406030204" pitchFamily="18" charset="0"/>
                                                    </a:rPr>
                                                    <m:t>𝑥</m:t>
                                                  </m:r>
                                                  <m:r>
                                                    <a:rPr lang="en-US" sz="3600" i="1" baseline="30000">
                                                      <a:latin typeface="Cambria Math" panose="02040503050406030204" pitchFamily="18" charset="0"/>
                                                    </a:rPr>
                                                    <m:t>2</m:t>
                                                  </m:r>
                                                  <m:r>
                                                    <a:rPr lang="en-US" sz="3600" i="1">
                                                      <a:latin typeface="Cambria Math" panose="02040503050406030204" pitchFamily="18" charset="0"/>
                                                    </a:rPr>
                                                    <m:t>+</m:t>
                                                  </m:r>
                                                  <m:r>
                                                    <a:rPr lang="en-US" sz="3600" i="1">
                                                      <a:latin typeface="Cambria Math" panose="02040503050406030204" pitchFamily="18" charset="0"/>
                                                    </a:rPr>
                                                    <m:t>𝑦</m:t>
                                                  </m:r>
                                                  <m:r>
                                                    <a:rPr lang="en-US" sz="3600" i="1" baseline="30000">
                                                      <a:latin typeface="Cambria Math" panose="02040503050406030204" pitchFamily="18" charset="0"/>
                                                    </a:rPr>
                                                    <m:t>2</m:t>
                                                  </m:r>
                                                  <m:r>
                                                    <a:rPr lang="en-US" sz="3600" i="1">
                                                      <a:latin typeface="Cambria Math" panose="02040503050406030204" pitchFamily="18" charset="0"/>
                                                    </a:rPr>
                                                    <m:t>+</m:t>
                                                  </m:r>
                                                  <m:r>
                                                    <a:rPr lang="en-US" sz="3600" i="1">
                                                      <a:latin typeface="Cambria Math" panose="02040503050406030204" pitchFamily="18" charset="0"/>
                                                    </a:rPr>
                                                    <m:t>𝑙</m:t>
                                                  </m:r>
                                                  <m:r>
                                                    <a:rPr lang="en-US" sz="3600" i="1" baseline="30000">
                                                      <a:latin typeface="Cambria Math" panose="02040503050406030204" pitchFamily="18" charset="0"/>
                                                    </a:rPr>
                                                    <m:t>2</m:t>
                                                  </m:r>
                                                </m:e>
                                              </m:d>
                                            </m:e>
                                            <m:sup>
                                              <m:r>
                                                <a:rPr lang="ru-RU" sz="3600" i="1" baseline="30000">
                                                  <a:latin typeface="Cambria Math" panose="02040503050406030204" pitchFamily="18" charset="0"/>
                                                </a:rPr>
                                                <m:t>3</m:t>
                                              </m:r>
                                            </m:sup>
                                          </m:sSup>
                                        </m:e>
                                      </m:rad>
                                    </m:den>
                                  </m:f>
                                </m:e>
                              </m:nary>
                            </m:e>
                          </m:nary>
                        </m:e>
                      </m:d>
                      <m:r>
                        <a:rPr lang="en-US" sz="3600" b="0" i="1" baseline="30000" smtClean="0">
                          <a:latin typeface="Cambria Math" panose="02040503050406030204" pitchFamily="18" charset="0"/>
                        </a:rPr>
                        <m:t>=</m:t>
                      </m:r>
                    </m:oMath>
                  </m:oMathPara>
                </a14:m>
                <a:endParaRPr lang="en-US" sz="3600" b="0" i="1" baseline="30000" dirty="0">
                  <a:latin typeface="Cambria Math" panose="02040503050406030204" pitchFamily="18" charset="0"/>
                </a:endParaRPr>
              </a:p>
              <a:p>
                <a:pPr>
                  <a:lnSpc>
                    <a:spcPct val="150000"/>
                  </a:lnSpc>
                </a:pPr>
                <a14:m>
                  <m:oMathPara xmlns:m="http://schemas.openxmlformats.org/officeDocument/2006/math">
                    <m:oMathParaPr>
                      <m:jc m:val="center"/>
                    </m:oMathParaPr>
                    <m:oMath xmlns:m="http://schemas.openxmlformats.org/officeDocument/2006/math">
                      <m:r>
                        <a:rPr lang="ru-RU" sz="3600" b="0" i="1" smtClean="0">
                          <a:latin typeface="Cambria Math" panose="02040503050406030204" pitchFamily="18" charset="0"/>
                        </a:rPr>
                        <m:t>=</m:t>
                      </m:r>
                      <m:f>
                        <m:fPr>
                          <m:ctrlPr>
                            <a:rPr lang="ru-RU" sz="3600" i="1">
                              <a:latin typeface="Cambria Math" panose="02040503050406030204" pitchFamily="18" charset="0"/>
                            </a:rPr>
                          </m:ctrlPr>
                        </m:fPr>
                        <m:num>
                          <m:r>
                            <a:rPr lang="en-US" sz="3600" b="0" i="1" smtClean="0">
                              <a:latin typeface="Cambria Math" panose="02040503050406030204" pitchFamily="18" charset="0"/>
                            </a:rPr>
                            <m:t>𝑘</m:t>
                          </m:r>
                          <m:r>
                            <a:rPr lang="en-US" sz="3600" i="1">
                              <a:latin typeface="Cambria Math" panose="02040503050406030204" pitchFamily="18" charset="0"/>
                            </a:rPr>
                            <m:t>𝑈</m:t>
                          </m:r>
                        </m:num>
                        <m:den>
                          <m:r>
                            <a:rPr lang="en-US" sz="3600" i="1">
                              <a:latin typeface="Cambria Math" panose="02040503050406030204" pitchFamily="18" charset="0"/>
                            </a:rPr>
                            <m:t>4</m:t>
                          </m:r>
                          <m:r>
                            <a:rPr lang="en-US" sz="3600" i="1">
                              <a:latin typeface="Cambria Math" panose="02040503050406030204" pitchFamily="18" charset="0"/>
                              <a:ea typeface="Cambria Math" panose="02040503050406030204" pitchFamily="18" charset="0"/>
                            </a:rPr>
                            <m:t>𝜋</m:t>
                          </m:r>
                          <m:r>
                            <a:rPr lang="en-US" sz="3600" i="1">
                              <a:latin typeface="Cambria Math" panose="02040503050406030204" pitchFamily="18" charset="0"/>
                              <a:ea typeface="Cambria Math" panose="02040503050406030204" pitchFamily="18" charset="0"/>
                            </a:rPr>
                            <m:t>𝑑</m:t>
                          </m:r>
                        </m:den>
                      </m:f>
                      <m:nary>
                        <m:naryPr>
                          <m:chr m:val="∑"/>
                          <m:ctrlPr>
                            <a:rPr lang="ru-RU"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m:t>
                          </m:r>
                          <m:r>
                            <a:rPr lang="en-US" sz="3600" i="1">
                              <a:latin typeface="Cambria Math" panose="02040503050406030204" pitchFamily="18" charset="0"/>
                            </a:rPr>
                            <m:t>𝑗</m:t>
                          </m:r>
                          <m:r>
                            <a:rPr lang="en-US" sz="3600" i="1">
                              <a:latin typeface="Cambria Math" panose="02040503050406030204" pitchFamily="18" charset="0"/>
                            </a:rPr>
                            <m:t>=1</m:t>
                          </m:r>
                        </m:sub>
                        <m:sup>
                          <m:r>
                            <a:rPr lang="en-US" sz="3600" i="1">
                              <a:latin typeface="Cambria Math" panose="02040503050406030204" pitchFamily="18" charset="0"/>
                            </a:rPr>
                            <m:t>𝑖</m:t>
                          </m:r>
                          <m:r>
                            <a:rPr lang="en-US" sz="3600" i="1">
                              <a:latin typeface="Cambria Math" panose="02040503050406030204" pitchFamily="18" charset="0"/>
                            </a:rPr>
                            <m:t>, </m:t>
                          </m:r>
                          <m:r>
                            <a:rPr lang="en-US" sz="3600" i="1">
                              <a:latin typeface="Cambria Math" panose="02040503050406030204" pitchFamily="18" charset="0"/>
                            </a:rPr>
                            <m:t>𝑗</m:t>
                          </m:r>
                          <m:r>
                            <a:rPr lang="en-US" sz="3600" i="1">
                              <a:latin typeface="Cambria Math" panose="02040503050406030204" pitchFamily="18" charset="0"/>
                            </a:rPr>
                            <m:t>=4</m:t>
                          </m:r>
                        </m:sup>
                        <m:e>
                          <m:r>
                            <m:rPr>
                              <m:sty m:val="p"/>
                            </m:rPr>
                            <a:rPr lang="en-US" sz="3600">
                              <a:latin typeface="Cambria Math" panose="02040503050406030204" pitchFamily="18" charset="0"/>
                            </a:rPr>
                            <m:t>arctg</m:t>
                          </m:r>
                          <m:r>
                            <a:rPr lang="en-US" sz="3600" i="1">
                              <a:latin typeface="Cambria Math" panose="02040503050406030204" pitchFamily="18" charset="0"/>
                            </a:rPr>
                            <m:t>⁡</m:t>
                          </m:r>
                          <m:d>
                            <m:dPr>
                              <m:ctrlPr>
                                <a:rPr lang="en-US" sz="3600" i="1">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𝑎</m:t>
                                  </m:r>
                                  <m:r>
                                    <a:rPr lang="en-US" sz="3600" i="1" baseline="-25000">
                                      <a:latin typeface="Cambria Math" panose="02040503050406030204" pitchFamily="18" charset="0"/>
                                    </a:rPr>
                                    <m:t>𝑖</m:t>
                                  </m:r>
                                  <m:r>
                                    <a:rPr lang="en-US" sz="3600" i="1">
                                      <a:latin typeface="Cambria Math" panose="02040503050406030204" pitchFamily="18" charset="0"/>
                                    </a:rPr>
                                    <m:t> </m:t>
                                  </m:r>
                                  <m:r>
                                    <a:rPr lang="en-US" sz="3600" i="1">
                                      <a:latin typeface="Cambria Math" panose="02040503050406030204" pitchFamily="18" charset="0"/>
                                    </a:rPr>
                                    <m:t>𝑎𝑗</m:t>
                                  </m:r>
                                </m:num>
                                <m:den>
                                  <m:r>
                                    <a:rPr lang="en-US" sz="3600" i="1">
                                      <a:latin typeface="Cambria Math" panose="02040503050406030204" pitchFamily="18" charset="0"/>
                                    </a:rPr>
                                    <m:t>𝑙</m:t>
                                  </m:r>
                                  <m:r>
                                    <a:rPr lang="en-US" sz="3600" i="1">
                                      <a:latin typeface="Cambria Math" panose="02040503050406030204" pitchFamily="18" charset="0"/>
                                    </a:rPr>
                                    <m:t> </m:t>
                                  </m:r>
                                  <m:rad>
                                    <m:radPr>
                                      <m:degHide m:val="on"/>
                                      <m:ctrlPr>
                                        <a:rPr lang="en-US" sz="3600" i="1">
                                          <a:latin typeface="Cambria Math" panose="02040503050406030204" pitchFamily="18" charset="0"/>
                                        </a:rPr>
                                      </m:ctrlPr>
                                    </m:radPr>
                                    <m:deg/>
                                    <m:e>
                                      <m:r>
                                        <a:rPr lang="en-US" sz="3600" i="1">
                                          <a:latin typeface="Cambria Math" panose="02040503050406030204" pitchFamily="18" charset="0"/>
                                        </a:rPr>
                                        <m:t>𝑎</m:t>
                                      </m:r>
                                      <m:r>
                                        <a:rPr lang="en-US" sz="3600" i="1" baseline="-25000">
                                          <a:latin typeface="Cambria Math" panose="02040503050406030204" pitchFamily="18" charset="0"/>
                                        </a:rPr>
                                        <m:t>𝑖</m:t>
                                      </m:r>
                                      <m:r>
                                        <a:rPr lang="en-US" sz="3600" i="1" baseline="30000">
                                          <a:latin typeface="Cambria Math" panose="02040503050406030204" pitchFamily="18" charset="0"/>
                                        </a:rPr>
                                        <m:t>2</m:t>
                                      </m:r>
                                      <m:r>
                                        <a:rPr lang="en-US" sz="3600" i="1">
                                          <a:latin typeface="Cambria Math" panose="02040503050406030204" pitchFamily="18" charset="0"/>
                                        </a:rPr>
                                        <m:t>+</m:t>
                                      </m:r>
                                      <m:r>
                                        <a:rPr lang="en-US" sz="3600" i="1">
                                          <a:latin typeface="Cambria Math" panose="02040503050406030204" pitchFamily="18" charset="0"/>
                                        </a:rPr>
                                        <m:t>𝑎𝑗</m:t>
                                      </m:r>
                                      <m:r>
                                        <a:rPr lang="en-US" sz="3600" i="1" baseline="30000">
                                          <a:latin typeface="Cambria Math" panose="02040503050406030204" pitchFamily="18" charset="0"/>
                                        </a:rPr>
                                        <m:t>2</m:t>
                                      </m:r>
                                      <m:r>
                                        <a:rPr lang="en-US" sz="3600" i="1">
                                          <a:latin typeface="Cambria Math" panose="02040503050406030204" pitchFamily="18" charset="0"/>
                                        </a:rPr>
                                        <m:t>+</m:t>
                                      </m:r>
                                      <m:r>
                                        <a:rPr lang="en-US" sz="3600" i="1">
                                          <a:latin typeface="Cambria Math" panose="02040503050406030204" pitchFamily="18" charset="0"/>
                                        </a:rPr>
                                        <m:t>𝑙</m:t>
                                      </m:r>
                                      <m:r>
                                        <a:rPr lang="en-US" sz="3600" i="1" baseline="30000">
                                          <a:latin typeface="Cambria Math" panose="02040503050406030204" pitchFamily="18" charset="0"/>
                                        </a:rPr>
                                        <m:t>2</m:t>
                                      </m:r>
                                    </m:e>
                                  </m:rad>
                                </m:den>
                              </m:f>
                            </m:e>
                          </m:d>
                        </m:e>
                      </m:nary>
                    </m:oMath>
                  </m:oMathPara>
                </a14:m>
                <a:endParaRPr lang="en-US" sz="2800" b="0" dirty="0"/>
              </a:p>
            </p:txBody>
          </p:sp>
        </mc:Choice>
        <mc:Fallback xmlns="">
          <p:sp>
            <p:nvSpPr>
              <p:cNvPr id="25" name="TextBox 24">
                <a:extLst>
                  <a:ext uri="{FF2B5EF4-FFF2-40B4-BE49-F238E27FC236}">
                    <a16:creationId xmlns:a16="http://schemas.microsoft.com/office/drawing/2014/main" id="{072A2479-B6A3-417A-BFB3-2E4E97B53F0E}"/>
                  </a:ext>
                </a:extLst>
              </p:cNvPr>
              <p:cNvSpPr txBox="1">
                <a:spLocks noRot="1" noChangeAspect="1" noMove="1" noResize="1" noEditPoints="1" noAdjustHandles="1" noChangeArrowheads="1" noChangeShapeType="1" noTextEdit="1"/>
              </p:cNvSpPr>
              <p:nvPr/>
            </p:nvSpPr>
            <p:spPr>
              <a:xfrm>
                <a:off x="637394" y="857588"/>
                <a:ext cx="14391363" cy="4614853"/>
              </a:xfrm>
              <a:prstGeom prst="rect">
                <a:avLst/>
              </a:prstGeom>
              <a:blipFill>
                <a:blip r:embed="rId2"/>
                <a:stretch>
                  <a:fillRect/>
                </a:stretch>
              </a:blipFill>
            </p:spPr>
            <p:txBody>
              <a:bodyPr/>
              <a:lstStyle/>
              <a:p>
                <a:r>
                  <a:rPr lang="ru-RU">
                    <a:noFill/>
                  </a:rPr>
                  <a:t> </a:t>
                </a:r>
              </a:p>
            </p:txBody>
          </p:sp>
        </mc:Fallback>
      </mc:AlternateContent>
      <p:sp>
        <p:nvSpPr>
          <p:cNvPr id="16" name="TextBox 15">
            <a:extLst>
              <a:ext uri="{FF2B5EF4-FFF2-40B4-BE49-F238E27FC236}">
                <a16:creationId xmlns:a16="http://schemas.microsoft.com/office/drawing/2014/main" id="{32E87770-0AEB-4826-BEBF-E21CA26EEBB5}"/>
              </a:ext>
            </a:extLst>
          </p:cNvPr>
          <p:cNvSpPr txBox="1"/>
          <p:nvPr/>
        </p:nvSpPr>
        <p:spPr>
          <a:xfrm>
            <a:off x="5489165" y="7453401"/>
            <a:ext cx="4687822" cy="523220"/>
          </a:xfrm>
          <a:prstGeom prst="rect">
            <a:avLst/>
          </a:prstGeom>
          <a:noFill/>
        </p:spPr>
        <p:txBody>
          <a:bodyPr wrap="none" rtlCol="0">
            <a:spAutoFit/>
          </a:bodyPr>
          <a:lstStyle/>
          <a:p>
            <a:r>
              <a:rPr lang="en-US" sz="2800" dirty="0"/>
              <a:t>i, j – </a:t>
            </a:r>
            <a:r>
              <a:rPr lang="ru-RU" sz="2800" dirty="0"/>
              <a:t>все пары соседних чисел</a:t>
            </a:r>
          </a:p>
        </p:txBody>
      </p:sp>
      <p:pic>
        <p:nvPicPr>
          <p:cNvPr id="9" name="Рисунок 8">
            <a:extLst>
              <a:ext uri="{FF2B5EF4-FFF2-40B4-BE49-F238E27FC236}">
                <a16:creationId xmlns:a16="http://schemas.microsoft.com/office/drawing/2014/main" id="{2092F92F-5482-4F87-AEBE-AA67D10EC2AF}"/>
              </a:ext>
            </a:extLst>
          </p:cNvPr>
          <p:cNvPicPr>
            <a:picLocks noChangeAspect="1"/>
          </p:cNvPicPr>
          <p:nvPr/>
        </p:nvPicPr>
        <p:blipFill>
          <a:blip r:embed="rId3"/>
          <a:stretch>
            <a:fillRect/>
          </a:stretch>
        </p:blipFill>
        <p:spPr>
          <a:xfrm>
            <a:off x="515178" y="1700283"/>
            <a:ext cx="3058855" cy="4300129"/>
          </a:xfrm>
          <a:prstGeom prst="rect">
            <a:avLst/>
          </a:prstGeom>
        </p:spPr>
      </p:pic>
    </p:spTree>
    <p:extLst>
      <p:ext uri="{BB962C8B-B14F-4D97-AF65-F5344CB8AC3E}">
        <p14:creationId xmlns:p14="http://schemas.microsoft.com/office/powerpoint/2010/main" val="2541857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01E01608-E010-46F3-A94F-B5EAA9F9C4AF}"/>
              </a:ext>
            </a:extLst>
          </p:cNvPr>
          <p:cNvSpPr>
            <a:spLocks noGrp="1"/>
          </p:cNvSpPr>
          <p:nvPr>
            <p:ph type="body" sz="quarter" idx="11"/>
          </p:nvPr>
        </p:nvSpPr>
        <p:spPr/>
        <p:txBody>
          <a:bodyPr>
            <a:normAutofit fontScale="92500" lnSpcReduction="10000"/>
          </a:bodyPr>
          <a:lstStyle/>
          <a:p>
            <a:r>
              <a:rPr lang="en-US" sz="3600" dirty="0"/>
              <a:t>Experimental data</a:t>
            </a:r>
            <a:endParaRPr lang="ru-RU" sz="3600" dirty="0"/>
          </a:p>
        </p:txBody>
      </p:sp>
      <p:sp>
        <p:nvSpPr>
          <p:cNvPr id="5" name="Номер слайда 4">
            <a:extLst>
              <a:ext uri="{FF2B5EF4-FFF2-40B4-BE49-F238E27FC236}">
                <a16:creationId xmlns:a16="http://schemas.microsoft.com/office/drawing/2014/main" id="{3FAF4403-4B3B-4D2C-8FB6-68F43E5365FE}"/>
              </a:ext>
            </a:extLst>
          </p:cNvPr>
          <p:cNvSpPr>
            <a:spLocks noGrp="1"/>
          </p:cNvSpPr>
          <p:nvPr>
            <p:ph type="sldNum" sz="quarter" idx="13"/>
          </p:nvPr>
        </p:nvSpPr>
        <p:spPr/>
        <p:txBody>
          <a:bodyPr/>
          <a:lstStyle/>
          <a:p>
            <a:fld id="{3FA27E8C-1FE8-9843-A47B-9490F8A0C55F}" type="slidenum">
              <a:rPr lang="ru-RU" smtClean="0"/>
              <a:t>4</a:t>
            </a:fld>
            <a:endParaRPr lang="ru-RU"/>
          </a:p>
        </p:txBody>
      </p:sp>
      <p:sp>
        <p:nvSpPr>
          <p:cNvPr id="7" name="Прямоугольник 6">
            <a:extLst>
              <a:ext uri="{FF2B5EF4-FFF2-40B4-BE49-F238E27FC236}">
                <a16:creationId xmlns:a16="http://schemas.microsoft.com/office/drawing/2014/main" id="{55587CEE-5E7A-4954-B624-03307462D66E}"/>
              </a:ext>
            </a:extLst>
          </p:cNvPr>
          <p:cNvSpPr/>
          <p:nvPr/>
        </p:nvSpPr>
        <p:spPr>
          <a:xfrm>
            <a:off x="993039" y="2742254"/>
            <a:ext cx="321836" cy="329781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8" name="Прямая соединительная линия 7">
            <a:extLst>
              <a:ext uri="{FF2B5EF4-FFF2-40B4-BE49-F238E27FC236}">
                <a16:creationId xmlns:a16="http://schemas.microsoft.com/office/drawing/2014/main" id="{B372E379-60C4-4DE7-9B62-7F4C9A59BE36}"/>
              </a:ext>
            </a:extLst>
          </p:cNvPr>
          <p:cNvCxnSpPr>
            <a:cxnSpLocks/>
          </p:cNvCxnSpPr>
          <p:nvPr/>
        </p:nvCxnSpPr>
        <p:spPr>
          <a:xfrm>
            <a:off x="2365191" y="2237835"/>
            <a:ext cx="0" cy="3114454"/>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a:extLst>
              <a:ext uri="{FF2B5EF4-FFF2-40B4-BE49-F238E27FC236}">
                <a16:creationId xmlns:a16="http://schemas.microsoft.com/office/drawing/2014/main" id="{A0778215-7DF7-44B9-9D2B-5AE560F2A926}"/>
              </a:ext>
            </a:extLst>
          </p:cNvPr>
          <p:cNvCxnSpPr>
            <a:cxnSpLocks/>
          </p:cNvCxnSpPr>
          <p:nvPr/>
        </p:nvCxnSpPr>
        <p:spPr>
          <a:xfrm flipH="1" flipV="1">
            <a:off x="2427815" y="2399504"/>
            <a:ext cx="549272" cy="1405257"/>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8" name="Овал 17">
            <a:extLst>
              <a:ext uri="{FF2B5EF4-FFF2-40B4-BE49-F238E27FC236}">
                <a16:creationId xmlns:a16="http://schemas.microsoft.com/office/drawing/2014/main" id="{DC60826B-6189-470E-A954-9B6BE259E136}"/>
              </a:ext>
            </a:extLst>
          </p:cNvPr>
          <p:cNvSpPr/>
          <p:nvPr/>
        </p:nvSpPr>
        <p:spPr>
          <a:xfrm>
            <a:off x="2822753" y="3751016"/>
            <a:ext cx="361472" cy="357411"/>
          </a:xfrm>
          <a:prstGeom prst="ellipse">
            <a:avLst/>
          </a:prstGeom>
          <a:solidFill>
            <a:schemeClr val="bg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9" name="Овал 18">
            <a:extLst>
              <a:ext uri="{FF2B5EF4-FFF2-40B4-BE49-F238E27FC236}">
                <a16:creationId xmlns:a16="http://schemas.microsoft.com/office/drawing/2014/main" id="{A3137240-94DC-44CF-A2CC-5450C9DB9028}"/>
              </a:ext>
            </a:extLst>
          </p:cNvPr>
          <p:cNvSpPr/>
          <p:nvPr/>
        </p:nvSpPr>
        <p:spPr>
          <a:xfrm>
            <a:off x="2977087" y="3829443"/>
            <a:ext cx="148026" cy="133205"/>
          </a:xfrm>
          <a:prstGeom prst="ellipse">
            <a:avLst/>
          </a:prstGeom>
          <a:solidFill>
            <a:schemeClr val="bg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8DEF0F-7281-4EBC-8D23-7B901D37CF05}"/>
                  </a:ext>
                </a:extLst>
              </p:cNvPr>
              <p:cNvSpPr txBox="1"/>
              <p:nvPr/>
            </p:nvSpPr>
            <p:spPr>
              <a:xfrm>
                <a:off x="2916612" y="2130727"/>
                <a:ext cx="161866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ru-RU" sz="3600" b="0" i="1" smtClean="0">
                          <a:latin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𝑈</m:t>
                      </m:r>
                      <m:r>
                        <a:rPr lang="en-US" sz="3600" b="0" i="1" smtClean="0">
                          <a:latin typeface="Cambria Math" panose="02040503050406030204" pitchFamily="18" charset="0"/>
                          <a:ea typeface="Cambria Math" panose="02040503050406030204" pitchFamily="18" charset="0"/>
                        </a:rPr>
                        <m:t>/2</m:t>
                      </m:r>
                    </m:oMath>
                  </m:oMathPara>
                </a14:m>
                <a:endParaRPr lang="ru-RU" dirty="0"/>
              </a:p>
            </p:txBody>
          </p:sp>
        </mc:Choice>
        <mc:Fallback xmlns="">
          <p:sp>
            <p:nvSpPr>
              <p:cNvPr id="20" name="TextBox 19">
                <a:extLst>
                  <a:ext uri="{FF2B5EF4-FFF2-40B4-BE49-F238E27FC236}">
                    <a16:creationId xmlns:a16="http://schemas.microsoft.com/office/drawing/2014/main" id="{5B8DEF0F-7281-4EBC-8D23-7B901D37CF05}"/>
                  </a:ext>
                </a:extLst>
              </p:cNvPr>
              <p:cNvSpPr txBox="1">
                <a:spLocks noRot="1" noChangeAspect="1" noMove="1" noResize="1" noEditPoints="1" noAdjustHandles="1" noChangeArrowheads="1" noChangeShapeType="1" noTextEdit="1"/>
              </p:cNvSpPr>
              <p:nvPr/>
            </p:nvSpPr>
            <p:spPr>
              <a:xfrm>
                <a:off x="2916612" y="2130727"/>
                <a:ext cx="1618665" cy="646331"/>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2A903F9-A450-4859-BC65-A4EBA8194055}"/>
                  </a:ext>
                </a:extLst>
              </p:cNvPr>
              <p:cNvSpPr txBox="1"/>
              <p:nvPr/>
            </p:nvSpPr>
            <p:spPr>
              <a:xfrm>
                <a:off x="24446" y="2129038"/>
                <a:ext cx="213688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ru-RU"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𝑈</m:t>
                      </m:r>
                      <m:r>
                        <a:rPr lang="en-US" sz="3600" b="0" i="1" smtClean="0">
                          <a:latin typeface="Cambria Math" panose="02040503050406030204" pitchFamily="18" charset="0"/>
                          <a:ea typeface="Cambria Math" panose="02040503050406030204" pitchFamily="18" charset="0"/>
                        </a:rPr>
                        <m:t>/2</m:t>
                      </m:r>
                    </m:oMath>
                  </m:oMathPara>
                </a14:m>
                <a:endParaRPr lang="ru-RU" dirty="0"/>
              </a:p>
            </p:txBody>
          </p:sp>
        </mc:Choice>
        <mc:Fallback xmlns="">
          <p:sp>
            <p:nvSpPr>
              <p:cNvPr id="21" name="TextBox 20">
                <a:extLst>
                  <a:ext uri="{FF2B5EF4-FFF2-40B4-BE49-F238E27FC236}">
                    <a16:creationId xmlns:a16="http://schemas.microsoft.com/office/drawing/2014/main" id="{42A903F9-A450-4859-BC65-A4EBA8194055}"/>
                  </a:ext>
                </a:extLst>
              </p:cNvPr>
              <p:cNvSpPr txBox="1">
                <a:spLocks noRot="1" noChangeAspect="1" noMove="1" noResize="1" noEditPoints="1" noAdjustHandles="1" noChangeArrowheads="1" noChangeShapeType="1" noTextEdit="1"/>
              </p:cNvSpPr>
              <p:nvPr/>
            </p:nvSpPr>
            <p:spPr>
              <a:xfrm>
                <a:off x="24446" y="2129038"/>
                <a:ext cx="2136885" cy="646331"/>
              </a:xfrm>
              <a:prstGeom prst="rect">
                <a:avLst/>
              </a:prstGeom>
              <a:blipFill>
                <a:blip r:embed="rId4"/>
                <a:stretch>
                  <a:fillRect/>
                </a:stretch>
              </a:blipFill>
            </p:spPr>
            <p:txBody>
              <a:bodyPr/>
              <a:lstStyle/>
              <a:p>
                <a:r>
                  <a:rPr lang="ru-RU">
                    <a:noFill/>
                  </a:rPr>
                  <a:t> </a:t>
                </a:r>
              </a:p>
            </p:txBody>
          </p:sp>
        </mc:Fallback>
      </mc:AlternateContent>
      <p:sp>
        <p:nvSpPr>
          <p:cNvPr id="22" name="Прямоугольник 21">
            <a:extLst>
              <a:ext uri="{FF2B5EF4-FFF2-40B4-BE49-F238E27FC236}">
                <a16:creationId xmlns:a16="http://schemas.microsoft.com/office/drawing/2014/main" id="{AF490F71-9515-4995-AF00-BC66CD838CDD}"/>
              </a:ext>
            </a:extLst>
          </p:cNvPr>
          <p:cNvSpPr/>
          <p:nvPr/>
        </p:nvSpPr>
        <p:spPr>
          <a:xfrm>
            <a:off x="3641786" y="2742255"/>
            <a:ext cx="321836" cy="329781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1" name="Прямая соединительная линия 40">
            <a:extLst>
              <a:ext uri="{FF2B5EF4-FFF2-40B4-BE49-F238E27FC236}">
                <a16:creationId xmlns:a16="http://schemas.microsoft.com/office/drawing/2014/main" id="{63404E1D-6190-4897-A0E8-E4FA01CCD7DC}"/>
              </a:ext>
            </a:extLst>
          </p:cNvPr>
          <p:cNvCxnSpPr>
            <a:cxnSpLocks/>
          </p:cNvCxnSpPr>
          <p:nvPr/>
        </p:nvCxnSpPr>
        <p:spPr>
          <a:xfrm flipH="1">
            <a:off x="2413015" y="3962648"/>
            <a:ext cx="564072" cy="0"/>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FEF9040-B96E-484F-A29D-AA764DE5DD65}"/>
                  </a:ext>
                </a:extLst>
              </p:cNvPr>
              <p:cNvSpPr txBox="1"/>
              <p:nvPr/>
            </p:nvSpPr>
            <p:spPr>
              <a:xfrm>
                <a:off x="2049413" y="4092305"/>
                <a:ext cx="2003374" cy="6873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ru-RU"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/2</m:t>
                      </m:r>
                    </m:oMath>
                  </m:oMathPara>
                </a14:m>
                <a:endParaRPr lang="ru-RU" sz="2000" dirty="0"/>
              </a:p>
              <a:p>
                <a:endParaRPr lang="ru-RU" sz="2800" baseline="-25000" dirty="0"/>
              </a:p>
            </p:txBody>
          </p:sp>
        </mc:Choice>
        <mc:Fallback xmlns="">
          <p:sp>
            <p:nvSpPr>
              <p:cNvPr id="46" name="TextBox 45">
                <a:extLst>
                  <a:ext uri="{FF2B5EF4-FFF2-40B4-BE49-F238E27FC236}">
                    <a16:creationId xmlns:a16="http://schemas.microsoft.com/office/drawing/2014/main" id="{AFEF9040-B96E-484F-A29D-AA764DE5DD65}"/>
                  </a:ext>
                </a:extLst>
              </p:cNvPr>
              <p:cNvSpPr txBox="1">
                <a:spLocks noRot="1" noChangeAspect="1" noMove="1" noResize="1" noEditPoints="1" noAdjustHandles="1" noChangeArrowheads="1" noChangeShapeType="1" noTextEdit="1"/>
              </p:cNvSpPr>
              <p:nvPr/>
            </p:nvSpPr>
            <p:spPr>
              <a:xfrm>
                <a:off x="2049413" y="4092305"/>
                <a:ext cx="2003374" cy="687368"/>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F4188B9-B0B6-4BDA-8561-E2CCEB078E68}"/>
                  </a:ext>
                </a:extLst>
              </p:cNvPr>
              <p:cNvSpPr txBox="1"/>
              <p:nvPr/>
            </p:nvSpPr>
            <p:spPr>
              <a:xfrm>
                <a:off x="1821454" y="3487717"/>
                <a:ext cx="161866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oMath>
                  </m:oMathPara>
                </a14:m>
                <a:endParaRPr lang="ru-RU" sz="2800" dirty="0"/>
              </a:p>
            </p:txBody>
          </p:sp>
        </mc:Choice>
        <mc:Fallback xmlns="">
          <p:sp>
            <p:nvSpPr>
              <p:cNvPr id="47" name="TextBox 46">
                <a:extLst>
                  <a:ext uri="{FF2B5EF4-FFF2-40B4-BE49-F238E27FC236}">
                    <a16:creationId xmlns:a16="http://schemas.microsoft.com/office/drawing/2014/main" id="{8F4188B9-B0B6-4BDA-8561-E2CCEB078E68}"/>
                  </a:ext>
                </a:extLst>
              </p:cNvPr>
              <p:cNvSpPr txBox="1">
                <a:spLocks noRot="1" noChangeAspect="1" noMove="1" noResize="1" noEditPoints="1" noAdjustHandles="1" noChangeArrowheads="1" noChangeShapeType="1" noTextEdit="1"/>
              </p:cNvSpPr>
              <p:nvPr/>
            </p:nvSpPr>
            <p:spPr>
              <a:xfrm>
                <a:off x="1821454" y="3487717"/>
                <a:ext cx="1618664" cy="523220"/>
              </a:xfrm>
              <a:prstGeom prst="rect">
                <a:avLst/>
              </a:prstGeom>
              <a:blipFill>
                <a:blip r:embed="rId6"/>
                <a:stretch>
                  <a:fillRect/>
                </a:stretch>
              </a:blipFill>
            </p:spPr>
            <p:txBody>
              <a:bodyPr/>
              <a:lstStyle/>
              <a:p>
                <a:r>
                  <a:rPr lang="ru-RU">
                    <a:noFill/>
                  </a:rPr>
                  <a:t> </a:t>
                </a:r>
              </a:p>
            </p:txBody>
          </p:sp>
        </mc:Fallback>
      </mc:AlternateContent>
      <p:graphicFrame>
        <p:nvGraphicFramePr>
          <p:cNvPr id="9" name="Объект 8">
            <a:extLst>
              <a:ext uri="{FF2B5EF4-FFF2-40B4-BE49-F238E27FC236}">
                <a16:creationId xmlns:a16="http://schemas.microsoft.com/office/drawing/2014/main" id="{6ADC8A7D-F468-4B85-9FB6-3B2C4164FB2C}"/>
              </a:ext>
            </a:extLst>
          </p:cNvPr>
          <p:cNvGraphicFramePr>
            <a:graphicFrameLocks noChangeAspect="1"/>
          </p:cNvGraphicFramePr>
          <p:nvPr>
            <p:extLst>
              <p:ext uri="{D42A27DB-BD31-4B8C-83A1-F6EECF244321}">
                <p14:modId xmlns:p14="http://schemas.microsoft.com/office/powerpoint/2010/main" val="911404399"/>
              </p:ext>
            </p:extLst>
          </p:nvPr>
        </p:nvGraphicFramePr>
        <p:xfrm>
          <a:off x="4808068" y="473737"/>
          <a:ext cx="8804063" cy="7947030"/>
        </p:xfrm>
        <a:graphic>
          <a:graphicData uri="http://schemas.openxmlformats.org/presentationml/2006/ole">
            <mc:AlternateContent xmlns:mc="http://schemas.openxmlformats.org/markup-compatibility/2006">
              <mc:Choice xmlns:v="urn:schemas-microsoft-com:vml" Requires="v">
                <p:oleObj spid="_x0000_s17517" r:id="rId7" imgW="3587040" imgH="3238560" progId="">
                  <p:embed/>
                </p:oleObj>
              </mc:Choice>
              <mc:Fallback>
                <p:oleObj r:id="rId7" imgW="3587040" imgH="3238560" progId="">
                  <p:embed/>
                  <p:pic>
                    <p:nvPicPr>
                      <p:cNvPr id="0" name=""/>
                      <p:cNvPicPr/>
                      <p:nvPr/>
                    </p:nvPicPr>
                    <p:blipFill>
                      <a:blip r:embed="rId8"/>
                      <a:stretch>
                        <a:fillRect/>
                      </a:stretch>
                    </p:blipFill>
                    <p:spPr>
                      <a:xfrm>
                        <a:off x="4808068" y="473737"/>
                        <a:ext cx="8804063" cy="7947030"/>
                      </a:xfrm>
                      <a:prstGeom prst="rect">
                        <a:avLst/>
                      </a:prstGeom>
                    </p:spPr>
                  </p:pic>
                </p:oleObj>
              </mc:Fallback>
            </mc:AlternateContent>
          </a:graphicData>
        </a:graphic>
      </p:graphicFrame>
      <p:sp>
        <p:nvSpPr>
          <p:cNvPr id="10" name="Прямоугольник 9">
            <a:extLst>
              <a:ext uri="{FF2B5EF4-FFF2-40B4-BE49-F238E27FC236}">
                <a16:creationId xmlns:a16="http://schemas.microsoft.com/office/drawing/2014/main" id="{D5F2A85E-D206-4E1B-A049-3D53C55C2833}"/>
              </a:ext>
            </a:extLst>
          </p:cNvPr>
          <p:cNvSpPr/>
          <p:nvPr/>
        </p:nvSpPr>
        <p:spPr>
          <a:xfrm>
            <a:off x="10066601" y="676574"/>
            <a:ext cx="1865704" cy="7585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08005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551883F-E5BA-43AA-B320-B16987E65A04}"/>
              </a:ext>
            </a:extLst>
          </p:cNvPr>
          <p:cNvSpPr>
            <a:spLocks noGrp="1"/>
          </p:cNvSpPr>
          <p:nvPr>
            <p:ph type="body" sz="quarter" idx="11"/>
          </p:nvPr>
        </p:nvSpPr>
        <p:spPr/>
        <p:txBody>
          <a:bodyPr>
            <a:normAutofit fontScale="92500" lnSpcReduction="10000"/>
          </a:bodyPr>
          <a:lstStyle/>
          <a:p>
            <a:r>
              <a:rPr lang="en-US" sz="3600" dirty="0"/>
              <a:t>Summary</a:t>
            </a:r>
            <a:endParaRPr lang="ru-RU" sz="3600" dirty="0"/>
          </a:p>
        </p:txBody>
      </p:sp>
      <p:sp>
        <p:nvSpPr>
          <p:cNvPr id="2" name="Номер слайда 1">
            <a:extLst>
              <a:ext uri="{FF2B5EF4-FFF2-40B4-BE49-F238E27FC236}">
                <a16:creationId xmlns:a16="http://schemas.microsoft.com/office/drawing/2014/main" id="{B0E9990B-DE17-4E6A-BF78-15C13C53C547}"/>
              </a:ext>
            </a:extLst>
          </p:cNvPr>
          <p:cNvSpPr>
            <a:spLocks noGrp="1"/>
          </p:cNvSpPr>
          <p:nvPr>
            <p:ph type="sldNum" sz="quarter" idx="13"/>
          </p:nvPr>
        </p:nvSpPr>
        <p:spPr/>
        <p:txBody>
          <a:bodyPr/>
          <a:lstStyle/>
          <a:p>
            <a:fld id="{9551FB45-4074-413D-AD14-1F1EAAB01FEA}" type="slidenum">
              <a:rPr lang="ru-RU" smtClean="0"/>
              <a:t>5</a:t>
            </a:fld>
            <a:endParaRPr lang="ru-RU"/>
          </a:p>
        </p:txBody>
      </p:sp>
      <p:grpSp>
        <p:nvGrpSpPr>
          <p:cNvPr id="6" name="Группа 5">
            <a:extLst>
              <a:ext uri="{FF2B5EF4-FFF2-40B4-BE49-F238E27FC236}">
                <a16:creationId xmlns:a16="http://schemas.microsoft.com/office/drawing/2014/main" id="{84F13F3F-EBA7-4D52-86D6-EC64BE2F8C3B}"/>
              </a:ext>
            </a:extLst>
          </p:cNvPr>
          <p:cNvGrpSpPr/>
          <p:nvPr/>
        </p:nvGrpSpPr>
        <p:grpSpPr>
          <a:xfrm>
            <a:off x="8632511" y="881955"/>
            <a:ext cx="3312100" cy="5375329"/>
            <a:chOff x="739272" y="878541"/>
            <a:chExt cx="3312100" cy="5592597"/>
          </a:xfrm>
        </p:grpSpPr>
        <p:sp>
          <p:nvSpPr>
            <p:cNvPr id="26" name="Прямоугольник 25">
              <a:extLst>
                <a:ext uri="{FF2B5EF4-FFF2-40B4-BE49-F238E27FC236}">
                  <a16:creationId xmlns:a16="http://schemas.microsoft.com/office/drawing/2014/main" id="{EAD05D40-7119-48F2-8422-A8C89970E8F0}"/>
                </a:ext>
              </a:extLst>
            </p:cNvPr>
            <p:cNvSpPr/>
            <p:nvPr/>
          </p:nvSpPr>
          <p:spPr>
            <a:xfrm>
              <a:off x="739272" y="878541"/>
              <a:ext cx="3281381" cy="5592597"/>
            </a:xfrm>
            <a:prstGeom prst="rect">
              <a:avLst/>
            </a:prstGeom>
            <a:solidFill>
              <a:srgbClr val="19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9" name="TextBox 28">
              <a:extLst>
                <a:ext uri="{FF2B5EF4-FFF2-40B4-BE49-F238E27FC236}">
                  <a16:creationId xmlns:a16="http://schemas.microsoft.com/office/drawing/2014/main" id="{2FCA7C73-E2E7-4F8D-A227-B9A50A357578}"/>
                </a:ext>
              </a:extLst>
            </p:cNvPr>
            <p:cNvSpPr txBox="1"/>
            <p:nvPr/>
          </p:nvSpPr>
          <p:spPr>
            <a:xfrm>
              <a:off x="739272" y="1052437"/>
              <a:ext cx="2038091" cy="523220"/>
            </a:xfrm>
            <a:prstGeom prst="rect">
              <a:avLst/>
            </a:prstGeom>
            <a:noFill/>
          </p:spPr>
          <p:txBody>
            <a:bodyPr wrap="square" rtlCol="0">
              <a:spAutoFit/>
            </a:bodyPr>
            <a:lstStyle/>
            <a:p>
              <a:r>
                <a:rPr lang="ru-RU" sz="2800" dirty="0"/>
                <a:t>3</a:t>
              </a:r>
              <a:r>
                <a:rPr lang="en-US" sz="2800" dirty="0"/>
                <a:t>)</a:t>
              </a:r>
              <a:endParaRPr lang="ru-RU" sz="3200" dirty="0"/>
            </a:p>
          </p:txBody>
        </p:sp>
        <p:sp>
          <p:nvSpPr>
            <p:cNvPr id="33" name="TextBox 32">
              <a:extLst>
                <a:ext uri="{FF2B5EF4-FFF2-40B4-BE49-F238E27FC236}">
                  <a16:creationId xmlns:a16="http://schemas.microsoft.com/office/drawing/2014/main" id="{D379DA8D-B82A-4DB0-800A-C7CBA7807903}"/>
                </a:ext>
              </a:extLst>
            </p:cNvPr>
            <p:cNvSpPr txBox="1"/>
            <p:nvPr/>
          </p:nvSpPr>
          <p:spPr>
            <a:xfrm>
              <a:off x="769991" y="1568929"/>
              <a:ext cx="3281381" cy="1056716"/>
            </a:xfrm>
            <a:prstGeom prst="rect">
              <a:avLst/>
            </a:prstGeom>
            <a:noFill/>
          </p:spPr>
          <p:txBody>
            <a:bodyPr wrap="square" rtlCol="0">
              <a:spAutoFit/>
            </a:bodyPr>
            <a:lstStyle/>
            <a:p>
              <a:r>
                <a:rPr lang="en-US" sz="2000" dirty="0"/>
                <a:t>Calculating charge from potentials of sphere, plates and distances between them</a:t>
              </a:r>
            </a:p>
          </p:txBody>
        </p:sp>
        <p:grpSp>
          <p:nvGrpSpPr>
            <p:cNvPr id="36" name="Группа 35">
              <a:extLst>
                <a:ext uri="{FF2B5EF4-FFF2-40B4-BE49-F238E27FC236}">
                  <a16:creationId xmlns:a16="http://schemas.microsoft.com/office/drawing/2014/main" id="{3184772A-FF13-4B0A-8DE0-81A1FD6D15A2}"/>
                </a:ext>
              </a:extLst>
            </p:cNvPr>
            <p:cNvGrpSpPr/>
            <p:nvPr/>
          </p:nvGrpSpPr>
          <p:grpSpPr>
            <a:xfrm>
              <a:off x="1021807" y="3222581"/>
              <a:ext cx="2171848" cy="2412319"/>
              <a:chOff x="3444087" y="586923"/>
              <a:chExt cx="4381432" cy="5960639"/>
            </a:xfrm>
          </p:grpSpPr>
          <p:cxnSp>
            <p:nvCxnSpPr>
              <p:cNvPr id="37" name="Прямая соединительная линия 36">
                <a:extLst>
                  <a:ext uri="{FF2B5EF4-FFF2-40B4-BE49-F238E27FC236}">
                    <a16:creationId xmlns:a16="http://schemas.microsoft.com/office/drawing/2014/main" id="{A717E08F-1E72-456C-80B8-BA6627DC68DA}"/>
                  </a:ext>
                </a:extLst>
              </p:cNvPr>
              <p:cNvCxnSpPr>
                <a:cxnSpLocks/>
              </p:cNvCxnSpPr>
              <p:nvPr/>
            </p:nvCxnSpPr>
            <p:spPr>
              <a:xfrm>
                <a:off x="5303309" y="5255216"/>
                <a:ext cx="20201" cy="1292346"/>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sp>
            <p:nvSpPr>
              <p:cNvPr id="38" name="Овал 37">
                <a:extLst>
                  <a:ext uri="{FF2B5EF4-FFF2-40B4-BE49-F238E27FC236}">
                    <a16:creationId xmlns:a16="http://schemas.microsoft.com/office/drawing/2014/main" id="{E0E0315D-44D3-452E-B246-25B0973EF7B3}"/>
                  </a:ext>
                </a:extLst>
              </p:cNvPr>
              <p:cNvSpPr/>
              <p:nvPr/>
            </p:nvSpPr>
            <p:spPr>
              <a:xfrm>
                <a:off x="3489697" y="4522553"/>
                <a:ext cx="3667624" cy="1301631"/>
              </a:xfrm>
              <a:prstGeom prst="ellipse">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9" name="Прямая соединительная линия 38">
                <a:extLst>
                  <a:ext uri="{FF2B5EF4-FFF2-40B4-BE49-F238E27FC236}">
                    <a16:creationId xmlns:a16="http://schemas.microsoft.com/office/drawing/2014/main" id="{F71DFD37-C9C4-4E9C-8327-93E1CDB8505D}"/>
                  </a:ext>
                </a:extLst>
              </p:cNvPr>
              <p:cNvCxnSpPr>
                <a:cxnSpLocks/>
              </p:cNvCxnSpPr>
              <p:nvPr/>
            </p:nvCxnSpPr>
            <p:spPr>
              <a:xfrm>
                <a:off x="5252489" y="1822152"/>
                <a:ext cx="50820" cy="3351216"/>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40" name="Прямая со стрелкой 39">
                <a:extLst>
                  <a:ext uri="{FF2B5EF4-FFF2-40B4-BE49-F238E27FC236}">
                    <a16:creationId xmlns:a16="http://schemas.microsoft.com/office/drawing/2014/main" id="{4AE57238-F5EB-4A83-BD9B-6D2C9DB3A78A}"/>
                  </a:ext>
                </a:extLst>
              </p:cNvPr>
              <p:cNvCxnSpPr>
                <a:cxnSpLocks/>
              </p:cNvCxnSpPr>
              <p:nvPr/>
            </p:nvCxnSpPr>
            <p:spPr>
              <a:xfrm>
                <a:off x="5252489" y="2421291"/>
                <a:ext cx="23614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Прямая соединительная линия 40">
                <a:extLst>
                  <a:ext uri="{FF2B5EF4-FFF2-40B4-BE49-F238E27FC236}">
                    <a16:creationId xmlns:a16="http://schemas.microsoft.com/office/drawing/2014/main" id="{1389129B-7A3A-4F44-8ED6-22D942597A44}"/>
                  </a:ext>
                </a:extLst>
              </p:cNvPr>
              <p:cNvCxnSpPr>
                <a:cxnSpLocks/>
              </p:cNvCxnSpPr>
              <p:nvPr/>
            </p:nvCxnSpPr>
            <p:spPr>
              <a:xfrm flipH="1">
                <a:off x="4373599" y="2421291"/>
                <a:ext cx="878890" cy="1090474"/>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sp>
            <p:nvSpPr>
              <p:cNvPr id="42" name="Дуга 41">
                <a:extLst>
                  <a:ext uri="{FF2B5EF4-FFF2-40B4-BE49-F238E27FC236}">
                    <a16:creationId xmlns:a16="http://schemas.microsoft.com/office/drawing/2014/main" id="{ECC00497-0B92-4BAA-AE31-D65FF9D0B690}"/>
                  </a:ext>
                </a:extLst>
              </p:cNvPr>
              <p:cNvSpPr/>
              <p:nvPr/>
            </p:nvSpPr>
            <p:spPr>
              <a:xfrm rot="6456544">
                <a:off x="4035026" y="647605"/>
                <a:ext cx="2351879" cy="2230515"/>
              </a:xfrm>
              <a:prstGeom prst="arc">
                <a:avLst>
                  <a:gd name="adj1" fmla="val 17224903"/>
                  <a:gd name="adj2" fmla="val 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3" name="Овал 42">
                <a:extLst>
                  <a:ext uri="{FF2B5EF4-FFF2-40B4-BE49-F238E27FC236}">
                    <a16:creationId xmlns:a16="http://schemas.microsoft.com/office/drawing/2014/main" id="{AB42E198-A7B4-47B5-B690-3355AE7FB07C}"/>
                  </a:ext>
                </a:extLst>
              </p:cNvPr>
              <p:cNvSpPr/>
              <p:nvPr/>
            </p:nvSpPr>
            <p:spPr>
              <a:xfrm>
                <a:off x="5256927" y="6263842"/>
                <a:ext cx="133165" cy="12428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TextBox 43">
                <a:extLst>
                  <a:ext uri="{FF2B5EF4-FFF2-40B4-BE49-F238E27FC236}">
                    <a16:creationId xmlns:a16="http://schemas.microsoft.com/office/drawing/2014/main" id="{C739AEE6-9777-487A-A231-87E77E8001E3}"/>
                  </a:ext>
                </a:extLst>
              </p:cNvPr>
              <p:cNvSpPr txBox="1"/>
              <p:nvPr/>
            </p:nvSpPr>
            <p:spPr>
              <a:xfrm>
                <a:off x="5382219" y="5843102"/>
                <a:ext cx="1099149" cy="584775"/>
              </a:xfrm>
              <a:prstGeom prst="rect">
                <a:avLst/>
              </a:prstGeom>
              <a:noFill/>
            </p:spPr>
            <p:txBody>
              <a:bodyPr wrap="square" rtlCol="0">
                <a:spAutoFit/>
              </a:bodyPr>
              <a:lstStyle/>
              <a:p>
                <a:r>
                  <a:rPr lang="en-US" sz="3200" dirty="0"/>
                  <a:t>O</a:t>
                </a:r>
                <a:endParaRPr lang="ru-RU" sz="3200" dirty="0"/>
              </a:p>
            </p:txBody>
          </p:sp>
          <p:sp>
            <p:nvSpPr>
              <p:cNvPr id="47" name="TextBox 46">
                <a:extLst>
                  <a:ext uri="{FF2B5EF4-FFF2-40B4-BE49-F238E27FC236}">
                    <a16:creationId xmlns:a16="http://schemas.microsoft.com/office/drawing/2014/main" id="{23AAB329-40B0-4557-962B-225E25126A43}"/>
                  </a:ext>
                </a:extLst>
              </p:cNvPr>
              <p:cNvSpPr txBox="1"/>
              <p:nvPr/>
            </p:nvSpPr>
            <p:spPr>
              <a:xfrm>
                <a:off x="6265753" y="2242715"/>
                <a:ext cx="1099149" cy="1503334"/>
              </a:xfrm>
              <a:prstGeom prst="rect">
                <a:avLst/>
              </a:prstGeom>
              <a:noFill/>
            </p:spPr>
            <p:txBody>
              <a:bodyPr wrap="square" rtlCol="0">
                <a:spAutoFit/>
              </a:bodyPr>
              <a:lstStyle/>
              <a:p>
                <a:endParaRPr lang="ru-RU" sz="3200" dirty="0"/>
              </a:p>
            </p:txBody>
          </p:sp>
          <p:sp>
            <p:nvSpPr>
              <p:cNvPr id="48" name="Овал 47">
                <a:extLst>
                  <a:ext uri="{FF2B5EF4-FFF2-40B4-BE49-F238E27FC236}">
                    <a16:creationId xmlns:a16="http://schemas.microsoft.com/office/drawing/2014/main" id="{284FE363-A2C7-4F99-BD86-6EA7AE451C38}"/>
                  </a:ext>
                </a:extLst>
              </p:cNvPr>
              <p:cNvSpPr/>
              <p:nvPr/>
            </p:nvSpPr>
            <p:spPr>
              <a:xfrm>
                <a:off x="6644602" y="2350271"/>
                <a:ext cx="133165" cy="12428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TextBox 48">
                <a:extLst>
                  <a:ext uri="{FF2B5EF4-FFF2-40B4-BE49-F238E27FC236}">
                    <a16:creationId xmlns:a16="http://schemas.microsoft.com/office/drawing/2014/main" id="{AE1E6563-6B22-4768-85D0-101438D53F9A}"/>
                  </a:ext>
                </a:extLst>
              </p:cNvPr>
              <p:cNvSpPr txBox="1"/>
              <p:nvPr/>
            </p:nvSpPr>
            <p:spPr>
              <a:xfrm>
                <a:off x="7148899" y="2350270"/>
                <a:ext cx="676620" cy="1749127"/>
              </a:xfrm>
              <a:prstGeom prst="rect">
                <a:avLst/>
              </a:prstGeom>
              <a:noFill/>
            </p:spPr>
            <p:txBody>
              <a:bodyPr wrap="square" rtlCol="0">
                <a:spAutoFit/>
              </a:bodyPr>
              <a:lstStyle/>
              <a:p>
                <a:r>
                  <a:rPr lang="en-US" sz="4000" dirty="0">
                    <a:solidFill>
                      <a:srgbClr val="4472C4"/>
                    </a:solidFill>
                  </a:rPr>
                  <a:t>y</a:t>
                </a:r>
                <a:endParaRPr lang="ru-RU" sz="4000" dirty="0">
                  <a:solidFill>
                    <a:srgbClr val="4472C4"/>
                  </a:solidFill>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EAD6D09-0A63-4467-B0B3-95195E73600E}"/>
                      </a:ext>
                    </a:extLst>
                  </p:cNvPr>
                  <p:cNvSpPr txBox="1"/>
                  <p:nvPr/>
                </p:nvSpPr>
                <p:spPr>
                  <a:xfrm>
                    <a:off x="5427927" y="2351597"/>
                    <a:ext cx="1099149" cy="707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ru-RU" sz="4000" i="1" smtClean="0">
                              <a:solidFill>
                                <a:srgbClr val="00B0F0"/>
                              </a:solidFill>
                              <a:latin typeface="Cambria Math" panose="02040503050406030204" pitchFamily="18" charset="0"/>
                              <a:ea typeface="Cambria Math" panose="02040503050406030204" pitchFamily="18" charset="0"/>
                            </a:rPr>
                            <m:t>𝛼</m:t>
                          </m:r>
                        </m:oMath>
                      </m:oMathPara>
                    </a14:m>
                    <a:endParaRPr lang="ru-RU" sz="4000" dirty="0">
                      <a:solidFill>
                        <a:srgbClr val="00B0F0"/>
                      </a:solidFill>
                    </a:endParaRPr>
                  </a:p>
                </p:txBody>
              </p:sp>
            </mc:Choice>
            <mc:Fallback xmlns="">
              <p:sp>
                <p:nvSpPr>
                  <p:cNvPr id="23" name="TextBox 22">
                    <a:extLst>
                      <a:ext uri="{FF2B5EF4-FFF2-40B4-BE49-F238E27FC236}">
                        <a16:creationId xmlns:a16="http://schemas.microsoft.com/office/drawing/2014/main" id="{E51232D9-4759-441C-AD93-762639D13045}"/>
                      </a:ext>
                    </a:extLst>
                  </p:cNvPr>
                  <p:cNvSpPr txBox="1">
                    <a:spLocks noRot="1" noChangeAspect="1" noMove="1" noResize="1" noEditPoints="1" noAdjustHandles="1" noChangeArrowheads="1" noChangeShapeType="1" noTextEdit="1"/>
                  </p:cNvSpPr>
                  <p:nvPr/>
                </p:nvSpPr>
                <p:spPr>
                  <a:xfrm>
                    <a:off x="5427927" y="2351597"/>
                    <a:ext cx="1099149" cy="707885"/>
                  </a:xfrm>
                  <a:prstGeom prst="rect">
                    <a:avLst/>
                  </a:prstGeom>
                  <a:blipFill>
                    <a:blip r:embed="rId6"/>
                    <a:stretch>
                      <a:fillRect b="-82979"/>
                    </a:stretch>
                  </a:blipFill>
                </p:spPr>
                <p:txBody>
                  <a:bodyPr/>
                  <a:lstStyle/>
                  <a:p>
                    <a:r>
                      <a:rPr lang="ru-RU">
                        <a:noFill/>
                      </a:rPr>
                      <a:t> </a:t>
                    </a:r>
                  </a:p>
                </p:txBody>
              </p:sp>
            </mc:Fallback>
          </mc:AlternateContent>
          <p:sp>
            <p:nvSpPr>
              <p:cNvPr id="51" name="Овал 50">
                <a:extLst>
                  <a:ext uri="{FF2B5EF4-FFF2-40B4-BE49-F238E27FC236}">
                    <a16:creationId xmlns:a16="http://schemas.microsoft.com/office/drawing/2014/main" id="{85C26B2A-44F9-421C-8CF0-67041CF9225E}"/>
                  </a:ext>
                </a:extLst>
              </p:cNvPr>
              <p:cNvSpPr/>
              <p:nvPr/>
            </p:nvSpPr>
            <p:spPr>
              <a:xfrm>
                <a:off x="3444087" y="899657"/>
                <a:ext cx="3667624" cy="1301631"/>
              </a:xfrm>
              <a:prstGeom prst="ellipse">
                <a:avLst/>
              </a:prstGeom>
              <a:solidFill>
                <a:srgbClr val="7F7F7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53" name="Прямая соединительная линия 52">
                <a:extLst>
                  <a:ext uri="{FF2B5EF4-FFF2-40B4-BE49-F238E27FC236}">
                    <a16:creationId xmlns:a16="http://schemas.microsoft.com/office/drawing/2014/main" id="{1C0747EE-CF95-402C-B409-8F70223815C2}"/>
                  </a:ext>
                </a:extLst>
              </p:cNvPr>
              <p:cNvCxnSpPr>
                <a:cxnSpLocks/>
              </p:cNvCxnSpPr>
              <p:nvPr/>
            </p:nvCxnSpPr>
            <p:spPr>
              <a:xfrm>
                <a:off x="5238456" y="811198"/>
                <a:ext cx="14033" cy="850714"/>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sp>
            <p:nvSpPr>
              <p:cNvPr id="54" name="Овал 53">
                <a:extLst>
                  <a:ext uri="{FF2B5EF4-FFF2-40B4-BE49-F238E27FC236}">
                    <a16:creationId xmlns:a16="http://schemas.microsoft.com/office/drawing/2014/main" id="{C0DBA0B7-9F74-4A7C-8105-5CD3AB2D1637}"/>
                  </a:ext>
                </a:extLst>
              </p:cNvPr>
              <p:cNvSpPr/>
              <p:nvPr/>
            </p:nvSpPr>
            <p:spPr>
              <a:xfrm>
                <a:off x="5051930" y="3495934"/>
                <a:ext cx="498478" cy="64513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grpSp>
        <p:nvGrpSpPr>
          <p:cNvPr id="5" name="Группа 4">
            <a:extLst>
              <a:ext uri="{FF2B5EF4-FFF2-40B4-BE49-F238E27FC236}">
                <a16:creationId xmlns:a16="http://schemas.microsoft.com/office/drawing/2014/main" id="{938E8FAD-C292-4B33-A31C-8E41C3B328E0}"/>
              </a:ext>
            </a:extLst>
          </p:cNvPr>
          <p:cNvGrpSpPr/>
          <p:nvPr/>
        </p:nvGrpSpPr>
        <p:grpSpPr>
          <a:xfrm>
            <a:off x="4472045" y="869205"/>
            <a:ext cx="4076037" cy="5388080"/>
            <a:chOff x="4205024" y="1101965"/>
            <a:chExt cx="4076037" cy="5592597"/>
          </a:xfrm>
        </p:grpSpPr>
        <p:grpSp>
          <p:nvGrpSpPr>
            <p:cNvPr id="4" name="Группа 3">
              <a:extLst>
                <a:ext uri="{FF2B5EF4-FFF2-40B4-BE49-F238E27FC236}">
                  <a16:creationId xmlns:a16="http://schemas.microsoft.com/office/drawing/2014/main" id="{10188BBE-950F-4A88-8B29-DEC4BBBD17CD}"/>
                </a:ext>
              </a:extLst>
            </p:cNvPr>
            <p:cNvGrpSpPr/>
            <p:nvPr/>
          </p:nvGrpSpPr>
          <p:grpSpPr>
            <a:xfrm>
              <a:off x="4205024" y="1101965"/>
              <a:ext cx="3773091" cy="5592597"/>
              <a:chOff x="4205024" y="1101965"/>
              <a:chExt cx="3773091" cy="5592597"/>
            </a:xfrm>
          </p:grpSpPr>
          <p:sp>
            <p:nvSpPr>
              <p:cNvPr id="30" name="Прямоугольник 29">
                <a:extLst>
                  <a:ext uri="{FF2B5EF4-FFF2-40B4-BE49-F238E27FC236}">
                    <a16:creationId xmlns:a16="http://schemas.microsoft.com/office/drawing/2014/main" id="{CF8281EB-B9A1-4EE8-903C-2166D85334B2}"/>
                  </a:ext>
                </a:extLst>
              </p:cNvPr>
              <p:cNvSpPr/>
              <p:nvPr/>
            </p:nvSpPr>
            <p:spPr>
              <a:xfrm>
                <a:off x="4205024" y="1101965"/>
                <a:ext cx="3535804" cy="559259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TextBox 34">
                <a:extLst>
                  <a:ext uri="{FF2B5EF4-FFF2-40B4-BE49-F238E27FC236}">
                    <a16:creationId xmlns:a16="http://schemas.microsoft.com/office/drawing/2014/main" id="{8318A7EF-DADE-4F2E-A28D-85119E2A73E8}"/>
                  </a:ext>
                </a:extLst>
              </p:cNvPr>
              <p:cNvSpPr txBox="1"/>
              <p:nvPr/>
            </p:nvSpPr>
            <p:spPr>
              <a:xfrm>
                <a:off x="4325387" y="1971212"/>
                <a:ext cx="3173506" cy="400110"/>
              </a:xfrm>
              <a:prstGeom prst="rect">
                <a:avLst/>
              </a:prstGeom>
              <a:noFill/>
            </p:spPr>
            <p:txBody>
              <a:bodyPr wrap="square" rtlCol="0">
                <a:spAutoFit/>
              </a:bodyPr>
              <a:lstStyle/>
              <a:p>
                <a:r>
                  <a:rPr lang="en-US" sz="2000" dirty="0"/>
                  <a:t>Calculating charge from NSL</a:t>
                </a:r>
                <a:endParaRPr lang="ru-RU" sz="2000" dirty="0"/>
              </a:p>
            </p:txBody>
          </p:sp>
          <p:grpSp>
            <p:nvGrpSpPr>
              <p:cNvPr id="55" name="Группа 54">
                <a:extLst>
                  <a:ext uri="{FF2B5EF4-FFF2-40B4-BE49-F238E27FC236}">
                    <a16:creationId xmlns:a16="http://schemas.microsoft.com/office/drawing/2014/main" id="{2DCDAC3C-94A7-4950-BC40-76790C765756}"/>
                  </a:ext>
                </a:extLst>
              </p:cNvPr>
              <p:cNvGrpSpPr/>
              <p:nvPr/>
            </p:nvGrpSpPr>
            <p:grpSpPr>
              <a:xfrm>
                <a:off x="4325387" y="2957956"/>
                <a:ext cx="3652728" cy="2743185"/>
                <a:chOff x="6358822" y="2233444"/>
                <a:chExt cx="5081655" cy="4375827"/>
              </a:xfrm>
            </p:grpSpPr>
            <p:cxnSp>
              <p:nvCxnSpPr>
                <p:cNvPr id="56" name="Прямая соединительная линия 55">
                  <a:extLst>
                    <a:ext uri="{FF2B5EF4-FFF2-40B4-BE49-F238E27FC236}">
                      <a16:creationId xmlns:a16="http://schemas.microsoft.com/office/drawing/2014/main" id="{30D885CA-42DA-4A33-81C5-1DF8385BC24F}"/>
                    </a:ext>
                  </a:extLst>
                </p:cNvPr>
                <p:cNvCxnSpPr>
                  <a:cxnSpLocks/>
                </p:cNvCxnSpPr>
                <p:nvPr/>
              </p:nvCxnSpPr>
              <p:spPr>
                <a:xfrm flipV="1">
                  <a:off x="8117612" y="2233444"/>
                  <a:ext cx="664998" cy="2088583"/>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57" name="Прямоугольник 56">
                  <a:extLst>
                    <a:ext uri="{FF2B5EF4-FFF2-40B4-BE49-F238E27FC236}">
                      <a16:creationId xmlns:a16="http://schemas.microsoft.com/office/drawing/2014/main" id="{B37679B3-75F4-4E01-A845-E29FB2441AFB}"/>
                    </a:ext>
                  </a:extLst>
                </p:cNvPr>
                <p:cNvSpPr/>
                <p:nvPr/>
              </p:nvSpPr>
              <p:spPr>
                <a:xfrm>
                  <a:off x="6358822" y="3408985"/>
                  <a:ext cx="1844702" cy="3200286"/>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8" name="Овал 57">
                  <a:extLst>
                    <a:ext uri="{FF2B5EF4-FFF2-40B4-BE49-F238E27FC236}">
                      <a16:creationId xmlns:a16="http://schemas.microsoft.com/office/drawing/2014/main" id="{93B40E6B-7B63-47DB-8FE6-B3E3FDC64968}"/>
                    </a:ext>
                  </a:extLst>
                </p:cNvPr>
                <p:cNvSpPr/>
                <p:nvPr/>
              </p:nvSpPr>
              <p:spPr>
                <a:xfrm>
                  <a:off x="7850938" y="4373226"/>
                  <a:ext cx="266674" cy="34684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59" name="Прямая соединительная линия 58">
                  <a:extLst>
                    <a:ext uri="{FF2B5EF4-FFF2-40B4-BE49-F238E27FC236}">
                      <a16:creationId xmlns:a16="http://schemas.microsoft.com/office/drawing/2014/main" id="{92BEB360-57A5-48DC-8CF3-FDE66951A396}"/>
                    </a:ext>
                  </a:extLst>
                </p:cNvPr>
                <p:cNvCxnSpPr>
                  <a:cxnSpLocks/>
                </p:cNvCxnSpPr>
                <p:nvPr/>
              </p:nvCxnSpPr>
              <p:spPr>
                <a:xfrm>
                  <a:off x="8803631" y="2233444"/>
                  <a:ext cx="23483" cy="110664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Прямая со стрелкой 59">
                  <a:extLst>
                    <a:ext uri="{FF2B5EF4-FFF2-40B4-BE49-F238E27FC236}">
                      <a16:creationId xmlns:a16="http://schemas.microsoft.com/office/drawing/2014/main" id="{BB011FB6-BAB0-460B-A2F6-9679A8D3CE2B}"/>
                    </a:ext>
                  </a:extLst>
                </p:cNvPr>
                <p:cNvCxnSpPr/>
                <p:nvPr/>
              </p:nvCxnSpPr>
              <p:spPr>
                <a:xfrm>
                  <a:off x="8157754" y="4546646"/>
                  <a:ext cx="762002" cy="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61" name="Прямая со стрелкой 60">
                  <a:extLst>
                    <a:ext uri="{FF2B5EF4-FFF2-40B4-BE49-F238E27FC236}">
                      <a16:creationId xmlns:a16="http://schemas.microsoft.com/office/drawing/2014/main" id="{AD88CF03-F086-4404-8D52-1700D973E505}"/>
                    </a:ext>
                  </a:extLst>
                </p:cNvPr>
                <p:cNvCxnSpPr>
                  <a:cxnSpLocks/>
                </p:cNvCxnSpPr>
                <p:nvPr/>
              </p:nvCxnSpPr>
              <p:spPr>
                <a:xfrm>
                  <a:off x="7978565" y="4783715"/>
                  <a:ext cx="12220" cy="64577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62" name="Прямая со стрелкой 61">
                  <a:extLst>
                    <a:ext uri="{FF2B5EF4-FFF2-40B4-BE49-F238E27FC236}">
                      <a16:creationId xmlns:a16="http://schemas.microsoft.com/office/drawing/2014/main" id="{70B5EACB-00F2-4C02-BAB6-F04022D8E384}"/>
                    </a:ext>
                  </a:extLst>
                </p:cNvPr>
                <p:cNvCxnSpPr>
                  <a:cxnSpLocks/>
                </p:cNvCxnSpPr>
                <p:nvPr/>
              </p:nvCxnSpPr>
              <p:spPr>
                <a:xfrm flipV="1">
                  <a:off x="8057822" y="3711587"/>
                  <a:ext cx="199864" cy="61591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63" name="Прямоугольник 62">
                  <a:extLst>
                    <a:ext uri="{FF2B5EF4-FFF2-40B4-BE49-F238E27FC236}">
                      <a16:creationId xmlns:a16="http://schemas.microsoft.com/office/drawing/2014/main" id="{5286A0D6-274C-4FF0-ACE4-1EC1D2E99115}"/>
                    </a:ext>
                  </a:extLst>
                </p:cNvPr>
                <p:cNvSpPr/>
                <p:nvPr/>
              </p:nvSpPr>
              <p:spPr>
                <a:xfrm>
                  <a:off x="8890936" y="3241449"/>
                  <a:ext cx="1844702" cy="3308015"/>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TextBox 63">
                  <a:extLst>
                    <a:ext uri="{FF2B5EF4-FFF2-40B4-BE49-F238E27FC236}">
                      <a16:creationId xmlns:a16="http://schemas.microsoft.com/office/drawing/2014/main" id="{93D87D44-DFDA-463B-9C52-B0A1089C57B5}"/>
                    </a:ext>
                  </a:extLst>
                </p:cNvPr>
                <p:cNvSpPr txBox="1"/>
                <p:nvPr/>
              </p:nvSpPr>
              <p:spPr>
                <a:xfrm>
                  <a:off x="6599408" y="5230573"/>
                  <a:ext cx="3370387" cy="834621"/>
                </a:xfrm>
                <a:prstGeom prst="rect">
                  <a:avLst/>
                </a:prstGeom>
                <a:noFill/>
              </p:spPr>
              <p:txBody>
                <a:bodyPr wrap="square" rtlCol="0">
                  <a:spAutoFit/>
                </a:bodyPr>
                <a:lstStyle/>
                <a:p>
                  <a:r>
                    <a:rPr lang="en-US" sz="2800" dirty="0"/>
                    <a:t>F</a:t>
                  </a:r>
                  <a:r>
                    <a:rPr lang="en-US" sz="3200" baseline="-25000" dirty="0"/>
                    <a:t>gravity</a:t>
                  </a:r>
                  <a:endParaRPr lang="ru-RU" sz="2800" baseline="-25000" dirty="0"/>
                </a:p>
              </p:txBody>
            </p:sp>
            <p:sp>
              <p:nvSpPr>
                <p:cNvPr id="65" name="TextBox 64">
                  <a:extLst>
                    <a:ext uri="{FF2B5EF4-FFF2-40B4-BE49-F238E27FC236}">
                      <a16:creationId xmlns:a16="http://schemas.microsoft.com/office/drawing/2014/main" id="{B6066C5C-482C-4608-A895-B9E81A839DB5}"/>
                    </a:ext>
                  </a:extLst>
                </p:cNvPr>
                <p:cNvSpPr txBox="1"/>
                <p:nvPr/>
              </p:nvSpPr>
              <p:spPr>
                <a:xfrm>
                  <a:off x="6517095" y="3451687"/>
                  <a:ext cx="1955884" cy="834621"/>
                </a:xfrm>
                <a:prstGeom prst="rect">
                  <a:avLst/>
                </a:prstGeom>
                <a:noFill/>
              </p:spPr>
              <p:txBody>
                <a:bodyPr wrap="square" rtlCol="0">
                  <a:spAutoFit/>
                </a:bodyPr>
                <a:lstStyle/>
                <a:p>
                  <a:r>
                    <a:rPr lang="en-US" sz="2800" dirty="0"/>
                    <a:t>T</a:t>
                  </a:r>
                  <a:r>
                    <a:rPr lang="en-US" sz="2800" baseline="-25000" dirty="0"/>
                    <a:t>tension</a:t>
                  </a:r>
                  <a:endParaRPr lang="ru-RU" sz="2800" baseline="-25000" dirty="0"/>
                </a:p>
              </p:txBody>
            </p:sp>
            <p:sp>
              <p:nvSpPr>
                <p:cNvPr id="66" name="TextBox 65">
                  <a:extLst>
                    <a:ext uri="{FF2B5EF4-FFF2-40B4-BE49-F238E27FC236}">
                      <a16:creationId xmlns:a16="http://schemas.microsoft.com/office/drawing/2014/main" id="{4C2F4409-82E1-43A8-BC07-27AA17EC968D}"/>
                    </a:ext>
                  </a:extLst>
                </p:cNvPr>
                <p:cNvSpPr txBox="1"/>
                <p:nvPr/>
              </p:nvSpPr>
              <p:spPr>
                <a:xfrm>
                  <a:off x="9060664" y="4182542"/>
                  <a:ext cx="2379813" cy="834621"/>
                </a:xfrm>
                <a:prstGeom prst="rect">
                  <a:avLst/>
                </a:prstGeom>
                <a:noFill/>
              </p:spPr>
              <p:txBody>
                <a:bodyPr wrap="square" rtlCol="0">
                  <a:spAutoFit/>
                </a:bodyPr>
                <a:lstStyle/>
                <a:p>
                  <a:r>
                    <a:rPr lang="en-US" sz="2800" dirty="0"/>
                    <a:t>F</a:t>
                  </a:r>
                  <a:r>
                    <a:rPr lang="en-US" sz="3200" baseline="-25000" dirty="0"/>
                    <a:t>electricity</a:t>
                  </a:r>
                  <a:endParaRPr lang="ru-RU" sz="2800" baseline="-25000"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0EC8D89A-12E0-4441-860E-179B48512C2E}"/>
                        </a:ext>
                      </a:extLst>
                    </p:cNvPr>
                    <p:cNvSpPr txBox="1"/>
                    <p:nvPr/>
                  </p:nvSpPr>
                  <p:spPr>
                    <a:xfrm>
                      <a:off x="8416801" y="2832184"/>
                      <a:ext cx="323009" cy="5891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𝛼</m:t>
                            </m:r>
                          </m:oMath>
                        </m:oMathPara>
                      </a14:m>
                      <a:endParaRPr lang="ru-RU" dirty="0"/>
                    </a:p>
                  </p:txBody>
                </p:sp>
              </mc:Choice>
              <mc:Fallback xmlns="">
                <p:sp>
                  <p:nvSpPr>
                    <p:cNvPr id="67" name="TextBox 66">
                      <a:extLst>
                        <a:ext uri="{FF2B5EF4-FFF2-40B4-BE49-F238E27FC236}">
                          <a16:creationId xmlns:a16="http://schemas.microsoft.com/office/drawing/2014/main" id="{0EC8D89A-12E0-4441-860E-179B48512C2E}"/>
                        </a:ext>
                      </a:extLst>
                    </p:cNvPr>
                    <p:cNvSpPr txBox="1">
                      <a:spLocks noRot="1" noChangeAspect="1" noMove="1" noResize="1" noEditPoints="1" noAdjustHandles="1" noChangeArrowheads="1" noChangeShapeType="1" noTextEdit="1"/>
                    </p:cNvSpPr>
                    <p:nvPr/>
                  </p:nvSpPr>
                  <p:spPr>
                    <a:xfrm>
                      <a:off x="8416801" y="2832184"/>
                      <a:ext cx="323009" cy="589145"/>
                    </a:xfrm>
                    <a:prstGeom prst="rect">
                      <a:avLst/>
                    </a:prstGeom>
                    <a:blipFill>
                      <a:blip r:embed="rId7"/>
                      <a:stretch>
                        <a:fillRect r="-26316"/>
                      </a:stretch>
                    </a:blipFill>
                  </p:spPr>
                  <p:txBody>
                    <a:bodyPr/>
                    <a:lstStyle/>
                    <a:p>
                      <a:r>
                        <a:rPr lang="ru-RU">
                          <a:noFill/>
                        </a:rPr>
                        <a:t> </a:t>
                      </a:r>
                    </a:p>
                  </p:txBody>
                </p:sp>
              </mc:Fallback>
            </mc:AlternateContent>
          </p:grpSp>
        </p:grpSp>
        <p:sp>
          <p:nvSpPr>
            <p:cNvPr id="31" name="TextBox 30">
              <a:extLst>
                <a:ext uri="{FF2B5EF4-FFF2-40B4-BE49-F238E27FC236}">
                  <a16:creationId xmlns:a16="http://schemas.microsoft.com/office/drawing/2014/main" id="{0925C052-3212-4882-9984-2B403B312E58}"/>
                </a:ext>
              </a:extLst>
            </p:cNvPr>
            <p:cNvSpPr txBox="1"/>
            <p:nvPr/>
          </p:nvSpPr>
          <p:spPr>
            <a:xfrm>
              <a:off x="4236632" y="1269987"/>
              <a:ext cx="4044429" cy="523220"/>
            </a:xfrm>
            <a:prstGeom prst="rect">
              <a:avLst/>
            </a:prstGeom>
            <a:noFill/>
          </p:spPr>
          <p:txBody>
            <a:bodyPr wrap="square" rtlCol="0">
              <a:spAutoFit/>
            </a:bodyPr>
            <a:lstStyle/>
            <a:p>
              <a:r>
                <a:rPr lang="ru-RU" sz="2800" dirty="0"/>
                <a:t>2</a:t>
              </a:r>
              <a:r>
                <a:rPr lang="en-US" sz="2800" dirty="0"/>
                <a:t>)</a:t>
              </a:r>
              <a:endParaRPr lang="ru-RU" sz="2800" dirty="0"/>
            </a:p>
          </p:txBody>
        </p:sp>
      </p:grpSp>
      <p:grpSp>
        <p:nvGrpSpPr>
          <p:cNvPr id="3" name="Группа 2">
            <a:extLst>
              <a:ext uri="{FF2B5EF4-FFF2-40B4-BE49-F238E27FC236}">
                <a16:creationId xmlns:a16="http://schemas.microsoft.com/office/drawing/2014/main" id="{02344D47-C102-494B-AC78-D7808C47A384}"/>
              </a:ext>
            </a:extLst>
          </p:cNvPr>
          <p:cNvGrpSpPr/>
          <p:nvPr/>
        </p:nvGrpSpPr>
        <p:grpSpPr>
          <a:xfrm>
            <a:off x="365289" y="865445"/>
            <a:ext cx="3535804" cy="5388081"/>
            <a:chOff x="8023518" y="906073"/>
            <a:chExt cx="3535804" cy="5565065"/>
          </a:xfrm>
        </p:grpSpPr>
        <p:sp>
          <p:nvSpPr>
            <p:cNvPr id="68" name="Прямоугольник 67">
              <a:extLst>
                <a:ext uri="{FF2B5EF4-FFF2-40B4-BE49-F238E27FC236}">
                  <a16:creationId xmlns:a16="http://schemas.microsoft.com/office/drawing/2014/main" id="{460416A9-345E-45D0-923B-B9446C1C6F2A}"/>
                </a:ext>
              </a:extLst>
            </p:cNvPr>
            <p:cNvSpPr/>
            <p:nvPr/>
          </p:nvSpPr>
          <p:spPr>
            <a:xfrm>
              <a:off x="8023518" y="906073"/>
              <a:ext cx="3535804" cy="55650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9" name="TextBox 68">
              <a:extLst>
                <a:ext uri="{FF2B5EF4-FFF2-40B4-BE49-F238E27FC236}">
                  <a16:creationId xmlns:a16="http://schemas.microsoft.com/office/drawing/2014/main" id="{3A127A91-3ADC-40FF-94EB-A1F41820393B}"/>
                </a:ext>
              </a:extLst>
            </p:cNvPr>
            <p:cNvSpPr txBox="1"/>
            <p:nvPr/>
          </p:nvSpPr>
          <p:spPr>
            <a:xfrm>
              <a:off x="8036497" y="1078258"/>
              <a:ext cx="3429210" cy="523220"/>
            </a:xfrm>
            <a:prstGeom prst="rect">
              <a:avLst/>
            </a:prstGeom>
            <a:noFill/>
          </p:spPr>
          <p:txBody>
            <a:bodyPr wrap="square" rtlCol="0">
              <a:spAutoFit/>
            </a:bodyPr>
            <a:lstStyle/>
            <a:p>
              <a:r>
                <a:rPr lang="en-US" sz="2800" dirty="0"/>
                <a:t>1)</a:t>
              </a:r>
              <a:endParaRPr lang="ru-RU" sz="2800" dirty="0"/>
            </a:p>
          </p:txBody>
        </p:sp>
        <p:sp>
          <p:nvSpPr>
            <p:cNvPr id="70" name="TextBox 69">
              <a:extLst>
                <a:ext uri="{FF2B5EF4-FFF2-40B4-BE49-F238E27FC236}">
                  <a16:creationId xmlns:a16="http://schemas.microsoft.com/office/drawing/2014/main" id="{122F8B69-96AF-4498-AD43-3A9EDEAAE419}"/>
                </a:ext>
              </a:extLst>
            </p:cNvPr>
            <p:cNvSpPr txBox="1"/>
            <p:nvPr/>
          </p:nvSpPr>
          <p:spPr>
            <a:xfrm>
              <a:off x="8065124" y="1783660"/>
              <a:ext cx="3173506" cy="400110"/>
            </a:xfrm>
            <a:prstGeom prst="rect">
              <a:avLst/>
            </a:prstGeom>
            <a:noFill/>
          </p:spPr>
          <p:txBody>
            <a:bodyPr wrap="square" rtlCol="0">
              <a:spAutoFit/>
            </a:bodyPr>
            <a:lstStyle/>
            <a:p>
              <a:r>
                <a:rPr lang="en-US" sz="2000" dirty="0"/>
                <a:t>Doing an experiment</a:t>
              </a:r>
              <a:endParaRPr lang="ru-RU" sz="2000" dirty="0"/>
            </a:p>
          </p:txBody>
        </p:sp>
        <p:grpSp>
          <p:nvGrpSpPr>
            <p:cNvPr id="71" name="Группа 70">
              <a:extLst>
                <a:ext uri="{FF2B5EF4-FFF2-40B4-BE49-F238E27FC236}">
                  <a16:creationId xmlns:a16="http://schemas.microsoft.com/office/drawing/2014/main" id="{546AFAFC-2408-406C-B94F-A413AB8C25E5}"/>
                </a:ext>
              </a:extLst>
            </p:cNvPr>
            <p:cNvGrpSpPr/>
            <p:nvPr/>
          </p:nvGrpSpPr>
          <p:grpSpPr>
            <a:xfrm>
              <a:off x="8133684" y="3470708"/>
              <a:ext cx="3275654" cy="2673807"/>
              <a:chOff x="2540292" y="922118"/>
              <a:chExt cx="6764538" cy="5521667"/>
            </a:xfrm>
          </p:grpSpPr>
          <p:sp>
            <p:nvSpPr>
              <p:cNvPr id="72" name="Прямоугольник 71">
                <a:extLst>
                  <a:ext uri="{FF2B5EF4-FFF2-40B4-BE49-F238E27FC236}">
                    <a16:creationId xmlns:a16="http://schemas.microsoft.com/office/drawing/2014/main" id="{08AF8072-0ECE-4CCD-A665-9047AE3B3F2F}"/>
                  </a:ext>
                </a:extLst>
              </p:cNvPr>
              <p:cNvSpPr/>
              <p:nvPr/>
            </p:nvSpPr>
            <p:spPr>
              <a:xfrm>
                <a:off x="5384760" y="2618192"/>
                <a:ext cx="2883007" cy="3200286"/>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73" name="Прямая соединительная линия 72">
                <a:extLst>
                  <a:ext uri="{FF2B5EF4-FFF2-40B4-BE49-F238E27FC236}">
                    <a16:creationId xmlns:a16="http://schemas.microsoft.com/office/drawing/2014/main" id="{25FAEACA-ADCC-49F8-96B7-7733CDD8EF17}"/>
                  </a:ext>
                </a:extLst>
              </p:cNvPr>
              <p:cNvCxnSpPr/>
              <p:nvPr/>
            </p:nvCxnSpPr>
            <p:spPr>
              <a:xfrm flipV="1">
                <a:off x="5141142" y="1541059"/>
                <a:ext cx="423703" cy="2576512"/>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74" name="Прямоугольник 73">
                <a:extLst>
                  <a:ext uri="{FF2B5EF4-FFF2-40B4-BE49-F238E27FC236}">
                    <a16:creationId xmlns:a16="http://schemas.microsoft.com/office/drawing/2014/main" id="{C4F02326-49CF-4A63-9B87-1C628DD82290}"/>
                  </a:ext>
                </a:extLst>
              </p:cNvPr>
              <p:cNvSpPr/>
              <p:nvPr/>
            </p:nvSpPr>
            <p:spPr>
              <a:xfrm flipV="1">
                <a:off x="4256307" y="1403548"/>
                <a:ext cx="4222675" cy="183492"/>
              </a:xfrm>
              <a:prstGeom prst="rect">
                <a:avLst/>
              </a:prstGeom>
              <a:solidFill>
                <a:srgbClr val="D1B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5" name="Прямоугольник 19">
                <a:extLst>
                  <a:ext uri="{FF2B5EF4-FFF2-40B4-BE49-F238E27FC236}">
                    <a16:creationId xmlns:a16="http://schemas.microsoft.com/office/drawing/2014/main" id="{C2303394-CD47-4FA2-BFB7-96AC12E02815}"/>
                  </a:ext>
                </a:extLst>
              </p:cNvPr>
              <p:cNvSpPr/>
              <p:nvPr/>
            </p:nvSpPr>
            <p:spPr>
              <a:xfrm flipV="1">
                <a:off x="7901465" y="1284836"/>
                <a:ext cx="661271" cy="413385"/>
              </a:xfrm>
              <a:custGeom>
                <a:avLst/>
                <a:gdLst>
                  <a:gd name="connsiteX0" fmla="*/ 0 w 623171"/>
                  <a:gd name="connsiteY0" fmla="*/ 0 h 408188"/>
                  <a:gd name="connsiteX1" fmla="*/ 623171 w 623171"/>
                  <a:gd name="connsiteY1" fmla="*/ 0 h 408188"/>
                  <a:gd name="connsiteX2" fmla="*/ 623171 w 623171"/>
                  <a:gd name="connsiteY2" fmla="*/ 408188 h 408188"/>
                  <a:gd name="connsiteX3" fmla="*/ 0 w 623171"/>
                  <a:gd name="connsiteY3" fmla="*/ 408188 h 408188"/>
                  <a:gd name="connsiteX4" fmla="*/ 0 w 623171"/>
                  <a:gd name="connsiteY4" fmla="*/ 0 h 408188"/>
                  <a:gd name="connsiteX0" fmla="*/ 0 w 623171"/>
                  <a:gd name="connsiteY0" fmla="*/ 0 h 410244"/>
                  <a:gd name="connsiteX1" fmla="*/ 623171 w 623171"/>
                  <a:gd name="connsiteY1" fmla="*/ 0 h 410244"/>
                  <a:gd name="connsiteX2" fmla="*/ 623171 w 623171"/>
                  <a:gd name="connsiteY2" fmla="*/ 408188 h 410244"/>
                  <a:gd name="connsiteX3" fmla="*/ 153741 w 623171"/>
                  <a:gd name="connsiteY3" fmla="*/ 410244 h 410244"/>
                  <a:gd name="connsiteX4" fmla="*/ 0 w 623171"/>
                  <a:gd name="connsiteY4" fmla="*/ 408188 h 410244"/>
                  <a:gd name="connsiteX5" fmla="*/ 0 w 623171"/>
                  <a:gd name="connsiteY5" fmla="*/ 0 h 410244"/>
                  <a:gd name="connsiteX0" fmla="*/ 0 w 623171"/>
                  <a:gd name="connsiteY0" fmla="*/ 3141 h 413385"/>
                  <a:gd name="connsiteX1" fmla="*/ 140406 w 623171"/>
                  <a:gd name="connsiteY1" fmla="*/ 0 h 413385"/>
                  <a:gd name="connsiteX2" fmla="*/ 623171 w 623171"/>
                  <a:gd name="connsiteY2" fmla="*/ 3141 h 413385"/>
                  <a:gd name="connsiteX3" fmla="*/ 623171 w 623171"/>
                  <a:gd name="connsiteY3" fmla="*/ 411329 h 413385"/>
                  <a:gd name="connsiteX4" fmla="*/ 153741 w 623171"/>
                  <a:gd name="connsiteY4" fmla="*/ 413385 h 413385"/>
                  <a:gd name="connsiteX5" fmla="*/ 0 w 623171"/>
                  <a:gd name="connsiteY5" fmla="*/ 411329 h 413385"/>
                  <a:gd name="connsiteX6" fmla="*/ 0 w 623171"/>
                  <a:gd name="connsiteY6" fmla="*/ 3141 h 413385"/>
                  <a:gd name="connsiteX0" fmla="*/ 0 w 623171"/>
                  <a:gd name="connsiteY0" fmla="*/ 3141 h 413385"/>
                  <a:gd name="connsiteX1" fmla="*/ 176601 w 623171"/>
                  <a:gd name="connsiteY1" fmla="*/ 0 h 413385"/>
                  <a:gd name="connsiteX2" fmla="*/ 623171 w 623171"/>
                  <a:gd name="connsiteY2" fmla="*/ 3141 h 413385"/>
                  <a:gd name="connsiteX3" fmla="*/ 623171 w 623171"/>
                  <a:gd name="connsiteY3" fmla="*/ 411329 h 413385"/>
                  <a:gd name="connsiteX4" fmla="*/ 153741 w 623171"/>
                  <a:gd name="connsiteY4" fmla="*/ 413385 h 413385"/>
                  <a:gd name="connsiteX5" fmla="*/ 0 w 623171"/>
                  <a:gd name="connsiteY5" fmla="*/ 411329 h 413385"/>
                  <a:gd name="connsiteX6" fmla="*/ 0 w 623171"/>
                  <a:gd name="connsiteY6" fmla="*/ 3141 h 413385"/>
                  <a:gd name="connsiteX0" fmla="*/ 36195 w 623171"/>
                  <a:gd name="connsiteY0" fmla="*/ 52671 h 413385"/>
                  <a:gd name="connsiteX1" fmla="*/ 176601 w 623171"/>
                  <a:gd name="connsiteY1" fmla="*/ 0 h 413385"/>
                  <a:gd name="connsiteX2" fmla="*/ 623171 w 623171"/>
                  <a:gd name="connsiteY2" fmla="*/ 3141 h 413385"/>
                  <a:gd name="connsiteX3" fmla="*/ 623171 w 623171"/>
                  <a:gd name="connsiteY3" fmla="*/ 411329 h 413385"/>
                  <a:gd name="connsiteX4" fmla="*/ 153741 w 623171"/>
                  <a:gd name="connsiteY4" fmla="*/ 413385 h 413385"/>
                  <a:gd name="connsiteX5" fmla="*/ 0 w 623171"/>
                  <a:gd name="connsiteY5" fmla="*/ 411329 h 413385"/>
                  <a:gd name="connsiteX6" fmla="*/ 36195 w 623171"/>
                  <a:gd name="connsiteY6" fmla="*/ 52671 h 413385"/>
                  <a:gd name="connsiteX0" fmla="*/ 7620 w 594596"/>
                  <a:gd name="connsiteY0" fmla="*/ 52671 h 413385"/>
                  <a:gd name="connsiteX1" fmla="*/ 148026 w 594596"/>
                  <a:gd name="connsiteY1" fmla="*/ 0 h 413385"/>
                  <a:gd name="connsiteX2" fmla="*/ 594596 w 594596"/>
                  <a:gd name="connsiteY2" fmla="*/ 3141 h 413385"/>
                  <a:gd name="connsiteX3" fmla="*/ 594596 w 594596"/>
                  <a:gd name="connsiteY3" fmla="*/ 411329 h 413385"/>
                  <a:gd name="connsiteX4" fmla="*/ 125166 w 594596"/>
                  <a:gd name="connsiteY4" fmla="*/ 413385 h 413385"/>
                  <a:gd name="connsiteX5" fmla="*/ 0 w 594596"/>
                  <a:gd name="connsiteY5" fmla="*/ 348464 h 413385"/>
                  <a:gd name="connsiteX6" fmla="*/ 7620 w 594596"/>
                  <a:gd name="connsiteY6" fmla="*/ 52671 h 413385"/>
                  <a:gd name="connsiteX0" fmla="*/ 74295 w 661271"/>
                  <a:gd name="connsiteY0" fmla="*/ 52671 h 413385"/>
                  <a:gd name="connsiteX1" fmla="*/ 214701 w 661271"/>
                  <a:gd name="connsiteY1" fmla="*/ 0 h 413385"/>
                  <a:gd name="connsiteX2" fmla="*/ 661271 w 661271"/>
                  <a:gd name="connsiteY2" fmla="*/ 3141 h 413385"/>
                  <a:gd name="connsiteX3" fmla="*/ 661271 w 661271"/>
                  <a:gd name="connsiteY3" fmla="*/ 411329 h 413385"/>
                  <a:gd name="connsiteX4" fmla="*/ 191841 w 661271"/>
                  <a:gd name="connsiteY4" fmla="*/ 413385 h 413385"/>
                  <a:gd name="connsiteX5" fmla="*/ 0 w 661271"/>
                  <a:gd name="connsiteY5" fmla="*/ 297029 h 413385"/>
                  <a:gd name="connsiteX6" fmla="*/ 74295 w 661271"/>
                  <a:gd name="connsiteY6" fmla="*/ 52671 h 413385"/>
                  <a:gd name="connsiteX0" fmla="*/ 11430 w 661271"/>
                  <a:gd name="connsiteY0" fmla="*/ 96486 h 413385"/>
                  <a:gd name="connsiteX1" fmla="*/ 214701 w 661271"/>
                  <a:gd name="connsiteY1" fmla="*/ 0 h 413385"/>
                  <a:gd name="connsiteX2" fmla="*/ 661271 w 661271"/>
                  <a:gd name="connsiteY2" fmla="*/ 3141 h 413385"/>
                  <a:gd name="connsiteX3" fmla="*/ 661271 w 661271"/>
                  <a:gd name="connsiteY3" fmla="*/ 411329 h 413385"/>
                  <a:gd name="connsiteX4" fmla="*/ 191841 w 661271"/>
                  <a:gd name="connsiteY4" fmla="*/ 413385 h 413385"/>
                  <a:gd name="connsiteX5" fmla="*/ 0 w 661271"/>
                  <a:gd name="connsiteY5" fmla="*/ 297029 h 413385"/>
                  <a:gd name="connsiteX6" fmla="*/ 11430 w 661271"/>
                  <a:gd name="connsiteY6" fmla="*/ 96486 h 413385"/>
                  <a:gd name="connsiteX0" fmla="*/ 5715 w 661271"/>
                  <a:gd name="connsiteY0" fmla="*/ 100296 h 413385"/>
                  <a:gd name="connsiteX1" fmla="*/ 214701 w 661271"/>
                  <a:gd name="connsiteY1" fmla="*/ 0 h 413385"/>
                  <a:gd name="connsiteX2" fmla="*/ 661271 w 661271"/>
                  <a:gd name="connsiteY2" fmla="*/ 3141 h 413385"/>
                  <a:gd name="connsiteX3" fmla="*/ 661271 w 661271"/>
                  <a:gd name="connsiteY3" fmla="*/ 411329 h 413385"/>
                  <a:gd name="connsiteX4" fmla="*/ 191841 w 661271"/>
                  <a:gd name="connsiteY4" fmla="*/ 413385 h 413385"/>
                  <a:gd name="connsiteX5" fmla="*/ 0 w 661271"/>
                  <a:gd name="connsiteY5" fmla="*/ 297029 h 413385"/>
                  <a:gd name="connsiteX6" fmla="*/ 5715 w 661271"/>
                  <a:gd name="connsiteY6" fmla="*/ 100296 h 4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271" h="413385">
                    <a:moveTo>
                      <a:pt x="5715" y="100296"/>
                    </a:moveTo>
                    <a:lnTo>
                      <a:pt x="214701" y="0"/>
                    </a:lnTo>
                    <a:lnTo>
                      <a:pt x="661271" y="3141"/>
                    </a:lnTo>
                    <a:lnTo>
                      <a:pt x="661271" y="411329"/>
                    </a:lnTo>
                    <a:lnTo>
                      <a:pt x="191841" y="413385"/>
                    </a:lnTo>
                    <a:lnTo>
                      <a:pt x="0" y="297029"/>
                    </a:lnTo>
                    <a:lnTo>
                      <a:pt x="5715" y="100296"/>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6" name="Прямоугольник 75">
                <a:extLst>
                  <a:ext uri="{FF2B5EF4-FFF2-40B4-BE49-F238E27FC236}">
                    <a16:creationId xmlns:a16="http://schemas.microsoft.com/office/drawing/2014/main" id="{4195F2C4-40D5-4418-A989-CB5AD83F3D63}"/>
                  </a:ext>
                </a:extLst>
              </p:cNvPr>
              <p:cNvSpPr/>
              <p:nvPr/>
            </p:nvSpPr>
            <p:spPr>
              <a:xfrm flipV="1">
                <a:off x="8363694" y="922118"/>
                <a:ext cx="282797" cy="4992722"/>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7" name="Прямоугольник 76">
                <a:extLst>
                  <a:ext uri="{FF2B5EF4-FFF2-40B4-BE49-F238E27FC236}">
                    <a16:creationId xmlns:a16="http://schemas.microsoft.com/office/drawing/2014/main" id="{5D04B680-6125-42D4-AD65-E7BC0680E6AA}"/>
                  </a:ext>
                </a:extLst>
              </p:cNvPr>
              <p:cNvSpPr/>
              <p:nvPr/>
            </p:nvSpPr>
            <p:spPr>
              <a:xfrm flipV="1">
                <a:off x="7798506" y="5818478"/>
                <a:ext cx="1506324" cy="408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8" name="Прямоугольник 77">
                <a:extLst>
                  <a:ext uri="{FF2B5EF4-FFF2-40B4-BE49-F238E27FC236}">
                    <a16:creationId xmlns:a16="http://schemas.microsoft.com/office/drawing/2014/main" id="{F820C144-B70C-4020-9648-E8F03D5FF968}"/>
                  </a:ext>
                </a:extLst>
              </p:cNvPr>
              <p:cNvSpPr/>
              <p:nvPr/>
            </p:nvSpPr>
            <p:spPr>
              <a:xfrm>
                <a:off x="2540292" y="2566800"/>
                <a:ext cx="2883007" cy="3200286"/>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Овал 78">
                <a:extLst>
                  <a:ext uri="{FF2B5EF4-FFF2-40B4-BE49-F238E27FC236}">
                    <a16:creationId xmlns:a16="http://schemas.microsoft.com/office/drawing/2014/main" id="{A960C18B-A882-4473-ABAD-2DA66648A9EA}"/>
                  </a:ext>
                </a:extLst>
              </p:cNvPr>
              <p:cNvSpPr/>
              <p:nvPr/>
            </p:nvSpPr>
            <p:spPr>
              <a:xfrm>
                <a:off x="4965755" y="3949405"/>
                <a:ext cx="346841" cy="34684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00B050"/>
                  </a:solidFill>
                </a:endParaRPr>
              </a:p>
            </p:txBody>
          </p:sp>
          <p:sp>
            <p:nvSpPr>
              <p:cNvPr id="80" name="Овал 79">
                <a:extLst>
                  <a:ext uri="{FF2B5EF4-FFF2-40B4-BE49-F238E27FC236}">
                    <a16:creationId xmlns:a16="http://schemas.microsoft.com/office/drawing/2014/main" id="{47DAA3A0-D771-412A-8FAC-79A563212F64}"/>
                  </a:ext>
                </a:extLst>
              </p:cNvPr>
              <p:cNvSpPr/>
              <p:nvPr/>
            </p:nvSpPr>
            <p:spPr>
              <a:xfrm>
                <a:off x="5141143" y="4019355"/>
                <a:ext cx="110202" cy="9821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00B050"/>
                  </a:solidFill>
                </a:endParaRPr>
              </a:p>
            </p:txBody>
          </p:sp>
          <p:sp>
            <p:nvSpPr>
              <p:cNvPr id="81" name="Прямоугольник 80">
                <a:extLst>
                  <a:ext uri="{FF2B5EF4-FFF2-40B4-BE49-F238E27FC236}">
                    <a16:creationId xmlns:a16="http://schemas.microsoft.com/office/drawing/2014/main" id="{3945EA37-FCDC-4B03-A5E2-B017FD60C160}"/>
                  </a:ext>
                </a:extLst>
              </p:cNvPr>
              <p:cNvSpPr/>
              <p:nvPr/>
            </p:nvSpPr>
            <p:spPr>
              <a:xfrm>
                <a:off x="6851285" y="4990364"/>
                <a:ext cx="1249870" cy="11664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a:p>
            </p:txBody>
          </p:sp>
          <p:cxnSp>
            <p:nvCxnSpPr>
              <p:cNvPr id="82" name="Соединитель: изогнутый 81">
                <a:extLst>
                  <a:ext uri="{FF2B5EF4-FFF2-40B4-BE49-F238E27FC236}">
                    <a16:creationId xmlns:a16="http://schemas.microsoft.com/office/drawing/2014/main" id="{FE37FB87-6E00-4506-B5A7-1179EC4E087A}"/>
                  </a:ext>
                </a:extLst>
              </p:cNvPr>
              <p:cNvCxnSpPr/>
              <p:nvPr/>
            </p:nvCxnSpPr>
            <p:spPr>
              <a:xfrm>
                <a:off x="6915424" y="3865780"/>
                <a:ext cx="15584" cy="12700"/>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83" name="Соединитель: изогнутый 82">
                <a:extLst>
                  <a:ext uri="{FF2B5EF4-FFF2-40B4-BE49-F238E27FC236}">
                    <a16:creationId xmlns:a16="http://schemas.microsoft.com/office/drawing/2014/main" id="{9824F785-3FEF-41C7-B0EA-7F3FA04E9199}"/>
                  </a:ext>
                </a:extLst>
              </p:cNvPr>
              <p:cNvCxnSpPr>
                <a:cxnSpLocks/>
              </p:cNvCxnSpPr>
              <p:nvPr/>
            </p:nvCxnSpPr>
            <p:spPr>
              <a:xfrm rot="16200000" flipH="1">
                <a:off x="6190150" y="4946880"/>
                <a:ext cx="1164758" cy="700100"/>
              </a:xfrm>
              <a:prstGeom prst="curved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4" name="Полилиния: фигура 83">
                <a:extLst>
                  <a:ext uri="{FF2B5EF4-FFF2-40B4-BE49-F238E27FC236}">
                    <a16:creationId xmlns:a16="http://schemas.microsoft.com/office/drawing/2014/main" id="{C23BA898-44D5-4E06-B59D-FB436E394DB6}"/>
                  </a:ext>
                </a:extLst>
              </p:cNvPr>
              <p:cNvSpPr/>
              <p:nvPr/>
            </p:nvSpPr>
            <p:spPr>
              <a:xfrm>
                <a:off x="3662649" y="5463992"/>
                <a:ext cx="4003309" cy="979793"/>
              </a:xfrm>
              <a:custGeom>
                <a:avLst/>
                <a:gdLst>
                  <a:gd name="connsiteX0" fmla="*/ 159399 w 4767329"/>
                  <a:gd name="connsiteY0" fmla="*/ 0 h 979793"/>
                  <a:gd name="connsiteX1" fmla="*/ 372 w 4767329"/>
                  <a:gd name="connsiteY1" fmla="*/ 365760 h 979793"/>
                  <a:gd name="connsiteX2" fmla="*/ 199155 w 4767329"/>
                  <a:gd name="connsiteY2" fmla="*/ 906449 h 979793"/>
                  <a:gd name="connsiteX3" fmla="*/ 851162 w 4767329"/>
                  <a:gd name="connsiteY3" fmla="*/ 930302 h 979793"/>
                  <a:gd name="connsiteX4" fmla="*/ 1614487 w 4767329"/>
                  <a:gd name="connsiteY4" fmla="*/ 492981 h 979793"/>
                  <a:gd name="connsiteX5" fmla="*/ 2854891 w 4767329"/>
                  <a:gd name="connsiteY5" fmla="*/ 795130 h 979793"/>
                  <a:gd name="connsiteX6" fmla="*/ 3387628 w 4767329"/>
                  <a:gd name="connsiteY6" fmla="*/ 636104 h 979793"/>
                  <a:gd name="connsiteX7" fmla="*/ 4469005 w 4767329"/>
                  <a:gd name="connsiteY7" fmla="*/ 834887 h 979793"/>
                  <a:gd name="connsiteX8" fmla="*/ 4747301 w 4767329"/>
                  <a:gd name="connsiteY8" fmla="*/ 429370 h 979793"/>
                  <a:gd name="connsiteX9" fmla="*/ 4723447 w 4767329"/>
                  <a:gd name="connsiteY9" fmla="*/ 437322 h 97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7329" h="979793">
                    <a:moveTo>
                      <a:pt x="159399" y="0"/>
                    </a:moveTo>
                    <a:cubicBezTo>
                      <a:pt x="76572" y="107342"/>
                      <a:pt x="-6254" y="214685"/>
                      <a:pt x="372" y="365760"/>
                    </a:cubicBezTo>
                    <a:cubicBezTo>
                      <a:pt x="6998" y="516835"/>
                      <a:pt x="57357" y="812359"/>
                      <a:pt x="199155" y="906449"/>
                    </a:cubicBezTo>
                    <a:cubicBezTo>
                      <a:pt x="340953" y="1000539"/>
                      <a:pt x="615273" y="999213"/>
                      <a:pt x="851162" y="930302"/>
                    </a:cubicBezTo>
                    <a:cubicBezTo>
                      <a:pt x="1087051" y="861391"/>
                      <a:pt x="1280532" y="515510"/>
                      <a:pt x="1614487" y="492981"/>
                    </a:cubicBezTo>
                    <a:cubicBezTo>
                      <a:pt x="1948442" y="470452"/>
                      <a:pt x="2559368" y="771276"/>
                      <a:pt x="2854891" y="795130"/>
                    </a:cubicBezTo>
                    <a:cubicBezTo>
                      <a:pt x="3150414" y="818984"/>
                      <a:pt x="3118609" y="629478"/>
                      <a:pt x="3387628" y="636104"/>
                    </a:cubicBezTo>
                    <a:cubicBezTo>
                      <a:pt x="3656647" y="642730"/>
                      <a:pt x="4242393" y="869343"/>
                      <a:pt x="4469005" y="834887"/>
                    </a:cubicBezTo>
                    <a:cubicBezTo>
                      <a:pt x="4695617" y="800431"/>
                      <a:pt x="4747301" y="429370"/>
                      <a:pt x="4747301" y="429370"/>
                    </a:cubicBezTo>
                    <a:cubicBezTo>
                      <a:pt x="4789708" y="363109"/>
                      <a:pt x="4756577" y="400215"/>
                      <a:pt x="4723447" y="437322"/>
                    </a:cubicBezTo>
                  </a:path>
                </a:pathLst>
              </a:cu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5" name="Прямоугольник 84">
                <a:extLst>
                  <a:ext uri="{FF2B5EF4-FFF2-40B4-BE49-F238E27FC236}">
                    <a16:creationId xmlns:a16="http://schemas.microsoft.com/office/drawing/2014/main" id="{203E8EAA-A672-4A47-B991-62DABF4AB949}"/>
                  </a:ext>
                </a:extLst>
              </p:cNvPr>
              <p:cNvSpPr/>
              <p:nvPr/>
            </p:nvSpPr>
            <p:spPr>
              <a:xfrm>
                <a:off x="7221887" y="5139041"/>
                <a:ext cx="576619" cy="17627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ru-RU"/>
              </a:p>
            </p:txBody>
          </p:sp>
          <p:sp>
            <p:nvSpPr>
              <p:cNvPr id="86" name="Прямоугольник 85">
                <a:extLst>
                  <a:ext uri="{FF2B5EF4-FFF2-40B4-BE49-F238E27FC236}">
                    <a16:creationId xmlns:a16="http://schemas.microsoft.com/office/drawing/2014/main" id="{DABC930D-80AE-451F-B06A-30A26AA25C7F}"/>
                  </a:ext>
                </a:extLst>
              </p:cNvPr>
              <p:cNvSpPr/>
              <p:nvPr/>
            </p:nvSpPr>
            <p:spPr>
              <a:xfrm flipV="1">
                <a:off x="7754297" y="1434622"/>
                <a:ext cx="609397" cy="121344"/>
              </a:xfrm>
              <a:prstGeom prst="rect">
                <a:avLst/>
              </a:prstGeom>
              <a:solidFill>
                <a:srgbClr val="D1B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spTree>
    <p:extLst>
      <p:ext uri="{BB962C8B-B14F-4D97-AF65-F5344CB8AC3E}">
        <p14:creationId xmlns:p14="http://schemas.microsoft.com/office/powerpoint/2010/main" val="870650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970245DB-36B5-4091-ABE7-95C35CC3EFFB}"/>
              </a:ext>
            </a:extLst>
          </p:cNvPr>
          <p:cNvSpPr>
            <a:spLocks noGrp="1"/>
          </p:cNvSpPr>
          <p:nvPr>
            <p:ph type="body" sz="quarter" idx="11"/>
          </p:nvPr>
        </p:nvSpPr>
        <p:spPr/>
        <p:txBody>
          <a:bodyPr>
            <a:normAutofit fontScale="92500" lnSpcReduction="10000"/>
          </a:bodyPr>
          <a:lstStyle/>
          <a:p>
            <a:r>
              <a:rPr lang="en-US" sz="3600" dirty="0"/>
              <a:t>Simple model. Forces acting on a sphere </a:t>
            </a:r>
            <a:endParaRPr lang="ru-RU" sz="3600" dirty="0"/>
          </a:p>
        </p:txBody>
      </p:sp>
      <p:sp>
        <p:nvSpPr>
          <p:cNvPr id="3" name="Номер слайда 2">
            <a:extLst>
              <a:ext uri="{FF2B5EF4-FFF2-40B4-BE49-F238E27FC236}">
                <a16:creationId xmlns:a16="http://schemas.microsoft.com/office/drawing/2014/main" id="{854F8E14-A1E6-48AE-B496-1BC97227F304}"/>
              </a:ext>
            </a:extLst>
          </p:cNvPr>
          <p:cNvSpPr>
            <a:spLocks noGrp="1"/>
          </p:cNvSpPr>
          <p:nvPr>
            <p:ph type="sldNum" sz="quarter" idx="13"/>
          </p:nvPr>
        </p:nvSpPr>
        <p:spPr/>
        <p:txBody>
          <a:bodyPr/>
          <a:lstStyle/>
          <a:p>
            <a:fld id="{3FA27E8C-1FE8-9843-A47B-9490F8A0C55F}" type="slidenum">
              <a:rPr lang="ru-RU" smtClean="0"/>
              <a:t>6</a:t>
            </a:fld>
            <a:endParaRPr lang="ru-RU"/>
          </a:p>
        </p:txBody>
      </p:sp>
      <p:cxnSp>
        <p:nvCxnSpPr>
          <p:cNvPr id="5" name="Прямая соединительная линия 4">
            <a:extLst>
              <a:ext uri="{FF2B5EF4-FFF2-40B4-BE49-F238E27FC236}">
                <a16:creationId xmlns:a16="http://schemas.microsoft.com/office/drawing/2014/main" id="{B91B242C-8758-413C-BD2B-CE0783323FCD}"/>
              </a:ext>
            </a:extLst>
          </p:cNvPr>
          <p:cNvCxnSpPr>
            <a:cxnSpLocks/>
          </p:cNvCxnSpPr>
          <p:nvPr/>
        </p:nvCxnSpPr>
        <p:spPr>
          <a:xfrm flipV="1">
            <a:off x="1962826" y="742506"/>
            <a:ext cx="664998" cy="2088583"/>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6" name="Прямоугольник 5">
            <a:extLst>
              <a:ext uri="{FF2B5EF4-FFF2-40B4-BE49-F238E27FC236}">
                <a16:creationId xmlns:a16="http://schemas.microsoft.com/office/drawing/2014/main" id="{4CFCE3E5-E9C1-4444-BA76-B82E187870E3}"/>
              </a:ext>
            </a:extLst>
          </p:cNvPr>
          <p:cNvSpPr/>
          <p:nvPr/>
        </p:nvSpPr>
        <p:spPr>
          <a:xfrm>
            <a:off x="204036" y="1918047"/>
            <a:ext cx="1844702" cy="3200286"/>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Овал 6">
            <a:extLst>
              <a:ext uri="{FF2B5EF4-FFF2-40B4-BE49-F238E27FC236}">
                <a16:creationId xmlns:a16="http://schemas.microsoft.com/office/drawing/2014/main" id="{AD364DB4-BEE9-413D-BA6C-885933EFD526}"/>
              </a:ext>
            </a:extLst>
          </p:cNvPr>
          <p:cNvSpPr/>
          <p:nvPr/>
        </p:nvSpPr>
        <p:spPr>
          <a:xfrm>
            <a:off x="1669446" y="2920168"/>
            <a:ext cx="346841" cy="34684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8" name="Прямая соединительная линия 7">
            <a:extLst>
              <a:ext uri="{FF2B5EF4-FFF2-40B4-BE49-F238E27FC236}">
                <a16:creationId xmlns:a16="http://schemas.microsoft.com/office/drawing/2014/main" id="{B1BDB048-E559-4505-AADE-38DEB05F017C}"/>
              </a:ext>
            </a:extLst>
          </p:cNvPr>
          <p:cNvCxnSpPr>
            <a:cxnSpLocks/>
          </p:cNvCxnSpPr>
          <p:nvPr/>
        </p:nvCxnSpPr>
        <p:spPr>
          <a:xfrm>
            <a:off x="2648845" y="742506"/>
            <a:ext cx="23483" cy="110664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Прямая со стрелкой 8">
            <a:extLst>
              <a:ext uri="{FF2B5EF4-FFF2-40B4-BE49-F238E27FC236}">
                <a16:creationId xmlns:a16="http://schemas.microsoft.com/office/drawing/2014/main" id="{F598601A-712C-4E0A-A5BB-55388D5AF654}"/>
              </a:ext>
            </a:extLst>
          </p:cNvPr>
          <p:cNvCxnSpPr>
            <a:cxnSpLocks/>
          </p:cNvCxnSpPr>
          <p:nvPr/>
        </p:nvCxnSpPr>
        <p:spPr>
          <a:xfrm flipH="1">
            <a:off x="1126387" y="3099923"/>
            <a:ext cx="499111" cy="20843"/>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10" name="Прямая со стрелкой 9">
            <a:extLst>
              <a:ext uri="{FF2B5EF4-FFF2-40B4-BE49-F238E27FC236}">
                <a16:creationId xmlns:a16="http://schemas.microsoft.com/office/drawing/2014/main" id="{B7486B45-A35C-4C5F-BA84-72D83A04D3FC}"/>
              </a:ext>
            </a:extLst>
          </p:cNvPr>
          <p:cNvCxnSpPr>
            <a:cxnSpLocks/>
            <a:stCxn id="24" idx="0"/>
          </p:cNvCxnSpPr>
          <p:nvPr/>
        </p:nvCxnSpPr>
        <p:spPr>
          <a:xfrm>
            <a:off x="1869907" y="3303970"/>
            <a:ext cx="10956" cy="553083"/>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a:extLst>
              <a:ext uri="{FF2B5EF4-FFF2-40B4-BE49-F238E27FC236}">
                <a16:creationId xmlns:a16="http://schemas.microsoft.com/office/drawing/2014/main" id="{C2654B29-3CC3-4FBA-AFCC-680CEBF7C6CF}"/>
              </a:ext>
            </a:extLst>
          </p:cNvPr>
          <p:cNvCxnSpPr>
            <a:cxnSpLocks/>
          </p:cNvCxnSpPr>
          <p:nvPr/>
        </p:nvCxnSpPr>
        <p:spPr>
          <a:xfrm flipV="1">
            <a:off x="1869907" y="2240291"/>
            <a:ext cx="199864" cy="61591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12" name="Прямоугольник 11">
            <a:extLst>
              <a:ext uri="{FF2B5EF4-FFF2-40B4-BE49-F238E27FC236}">
                <a16:creationId xmlns:a16="http://schemas.microsoft.com/office/drawing/2014/main" id="{AD70A731-833B-47A1-A2DD-7A2374AFF755}"/>
              </a:ext>
            </a:extLst>
          </p:cNvPr>
          <p:cNvSpPr/>
          <p:nvPr/>
        </p:nvSpPr>
        <p:spPr>
          <a:xfrm>
            <a:off x="2330255" y="1825319"/>
            <a:ext cx="1844702" cy="3308015"/>
          </a:xfrm>
          <a:prstGeom prst="rect">
            <a:avLst/>
          </a:prstGeom>
          <a:solidFill>
            <a:schemeClr val="bg1">
              <a:lumMod val="50000"/>
            </a:schemeClr>
          </a:solidFill>
          <a:ln>
            <a:noFill/>
          </a:ln>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1907F-580D-48DD-9B29-A0A170C0F714}"/>
                  </a:ext>
                </a:extLst>
              </p:cNvPr>
              <p:cNvSpPr txBox="1"/>
              <p:nvPr/>
            </p:nvSpPr>
            <p:spPr>
              <a:xfrm>
                <a:off x="4713711" y="926931"/>
                <a:ext cx="2578008" cy="671659"/>
              </a:xfrm>
              <a:prstGeom prst="rect">
                <a:avLst/>
              </a:prstGeom>
              <a:solidFill>
                <a:schemeClr val="bg1"/>
              </a:solidFill>
              <a:ln w="3810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ru-RU" sz="2000" i="1" smtClean="0">
                          <a:latin typeface="Cambria Math" panose="02040503050406030204" pitchFamily="18" charset="0"/>
                        </a:rPr>
                        <m:t>𝑡𝑔</m:t>
                      </m:r>
                      <m:d>
                        <m:dPr>
                          <m:ctrlPr>
                            <a:rPr lang="ru-RU" sz="2000" i="1">
                              <a:solidFill>
                                <a:srgbClr val="836967"/>
                              </a:solidFill>
                              <a:latin typeface="Cambria Math" panose="02040503050406030204" pitchFamily="18" charset="0"/>
                            </a:rPr>
                          </m:ctrlPr>
                        </m:dPr>
                        <m:e>
                          <m:r>
                            <a:rPr lang="ru-RU" sz="2000" i="1">
                              <a:latin typeface="Cambria Math" panose="02040503050406030204" pitchFamily="18" charset="0"/>
                            </a:rPr>
                            <m:t>𝛼</m:t>
                          </m:r>
                        </m:e>
                      </m:d>
                      <m:r>
                        <a:rPr lang="ru-RU" sz="2000" i="0">
                          <a:latin typeface="Cambria Math" panose="02040503050406030204" pitchFamily="18" charset="0"/>
                        </a:rPr>
                        <m:t>=</m:t>
                      </m:r>
                      <m:f>
                        <m:fPr>
                          <m:ctrlPr>
                            <a:rPr lang="ru-RU" sz="2000" i="1">
                              <a:solidFill>
                                <a:srgbClr val="836967"/>
                              </a:solidFill>
                              <a:latin typeface="Cambria Math" panose="02040503050406030204" pitchFamily="18" charset="0"/>
                            </a:rPr>
                          </m:ctrlPr>
                        </m:fPr>
                        <m:num>
                          <m:sSub>
                            <m:sSubPr>
                              <m:ctrlPr>
                                <a:rPr lang="ru-RU" sz="2000" i="1">
                                  <a:solidFill>
                                    <a:srgbClr val="836967"/>
                                  </a:solidFill>
                                  <a:latin typeface="Cambria Math" panose="02040503050406030204" pitchFamily="18" charset="0"/>
                                </a:rPr>
                              </m:ctrlPr>
                            </m:sSubPr>
                            <m:e>
                              <m:r>
                                <a:rPr lang="ru-RU" sz="2000" i="1">
                                  <a:latin typeface="Cambria Math" panose="02040503050406030204" pitchFamily="18" charset="0"/>
                                </a:rPr>
                                <m:t>𝐹</m:t>
                              </m:r>
                            </m:e>
                            <m:sub>
                              <m:r>
                                <a:rPr lang="en-US" sz="2000" b="0" i="1" smtClean="0">
                                  <a:latin typeface="Cambria Math" panose="02040503050406030204" pitchFamily="18" charset="0"/>
                                </a:rPr>
                                <m:t>𝑒𝑙𝑒𝑐𝑡𝑟𝑖𝑐𝑖𝑡𝑦</m:t>
                              </m:r>
                            </m:sub>
                          </m:sSub>
                        </m:num>
                        <m:den>
                          <m:sSub>
                            <m:sSubPr>
                              <m:ctrlPr>
                                <a:rPr lang="ru-RU" sz="2000" i="1">
                                  <a:solidFill>
                                    <a:srgbClr val="836967"/>
                                  </a:solidFill>
                                  <a:latin typeface="Cambria Math" panose="02040503050406030204" pitchFamily="18" charset="0"/>
                                </a:rPr>
                              </m:ctrlPr>
                            </m:sSubPr>
                            <m:e>
                              <m:r>
                                <a:rPr lang="ru-RU" sz="2000" i="1">
                                  <a:latin typeface="Cambria Math" panose="02040503050406030204" pitchFamily="18" charset="0"/>
                                </a:rPr>
                                <m:t>𝐹</m:t>
                              </m:r>
                            </m:e>
                            <m:sub>
                              <m:r>
                                <a:rPr lang="en-US" sz="2000" b="0" i="1" smtClean="0">
                                  <a:latin typeface="Cambria Math" panose="02040503050406030204" pitchFamily="18" charset="0"/>
                                </a:rPr>
                                <m:t>𝑔𝑟𝑎𝑣𝑖𝑡𝑦</m:t>
                              </m:r>
                            </m:sub>
                          </m:sSub>
                        </m:den>
                      </m:f>
                    </m:oMath>
                  </m:oMathPara>
                </a14:m>
                <a:endParaRPr lang="ru-RU" sz="2000" dirty="0"/>
              </a:p>
            </p:txBody>
          </p:sp>
        </mc:Choice>
        <mc:Fallback xmlns="">
          <p:sp>
            <p:nvSpPr>
              <p:cNvPr id="19" name="TextBox 18">
                <a:extLst>
                  <a:ext uri="{FF2B5EF4-FFF2-40B4-BE49-F238E27FC236}">
                    <a16:creationId xmlns:a16="http://schemas.microsoft.com/office/drawing/2014/main" id="{C611907F-580D-48DD-9B29-A0A170C0F714}"/>
                  </a:ext>
                </a:extLst>
              </p:cNvPr>
              <p:cNvSpPr txBox="1">
                <a:spLocks noRot="1" noChangeAspect="1" noMove="1" noResize="1" noEditPoints="1" noAdjustHandles="1" noChangeArrowheads="1" noChangeShapeType="1" noTextEdit="1"/>
              </p:cNvSpPr>
              <p:nvPr/>
            </p:nvSpPr>
            <p:spPr>
              <a:xfrm>
                <a:off x="4713711" y="926931"/>
                <a:ext cx="2578008" cy="671659"/>
              </a:xfrm>
              <a:prstGeom prst="rect">
                <a:avLst/>
              </a:prstGeom>
              <a:blipFill>
                <a:blip r:embed="rId3"/>
                <a:stretch>
                  <a:fillRect/>
                </a:stretch>
              </a:blipFill>
              <a:ln w="38100">
                <a:solidFill>
                  <a:schemeClr val="tx1"/>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10F13A2-A120-4676-A4F1-015207E9778F}"/>
                  </a:ext>
                </a:extLst>
              </p:cNvPr>
              <p:cNvSpPr txBox="1"/>
              <p:nvPr/>
            </p:nvSpPr>
            <p:spPr>
              <a:xfrm>
                <a:off x="2315325" y="1315212"/>
                <a:ext cx="32300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ru-RU" sz="2800" i="1" smtClean="0">
                          <a:latin typeface="Cambria Math" panose="02040503050406030204" pitchFamily="18" charset="0"/>
                        </a:rPr>
                        <m:t>𝛼</m:t>
                      </m:r>
                    </m:oMath>
                  </m:oMathPara>
                </a14:m>
                <a:endParaRPr lang="ru-RU" sz="2800" dirty="0"/>
              </a:p>
            </p:txBody>
          </p:sp>
        </mc:Choice>
        <mc:Fallback xmlns="">
          <p:sp>
            <p:nvSpPr>
              <p:cNvPr id="20" name="TextBox 19">
                <a:extLst>
                  <a:ext uri="{FF2B5EF4-FFF2-40B4-BE49-F238E27FC236}">
                    <a16:creationId xmlns:a16="http://schemas.microsoft.com/office/drawing/2014/main" id="{910F13A2-A120-4676-A4F1-015207E9778F}"/>
                  </a:ext>
                </a:extLst>
              </p:cNvPr>
              <p:cNvSpPr txBox="1">
                <a:spLocks noRot="1" noChangeAspect="1" noMove="1" noResize="1" noEditPoints="1" noAdjustHandles="1" noChangeArrowheads="1" noChangeShapeType="1" noTextEdit="1"/>
              </p:cNvSpPr>
              <p:nvPr/>
            </p:nvSpPr>
            <p:spPr>
              <a:xfrm>
                <a:off x="2315325" y="1315212"/>
                <a:ext cx="323009" cy="523220"/>
              </a:xfrm>
              <a:prstGeom prst="rect">
                <a:avLst/>
              </a:prstGeom>
              <a:blipFill>
                <a:blip r:embed="rId4"/>
                <a:stretch>
                  <a:fillRect/>
                </a:stretch>
              </a:blipFill>
            </p:spPr>
            <p:txBody>
              <a:bodyPr/>
              <a:lstStyle/>
              <a:p>
                <a:r>
                  <a:rPr lang="ru-RU">
                    <a:noFill/>
                  </a:rPr>
                  <a:t> </a:t>
                </a:r>
              </a:p>
            </p:txBody>
          </p:sp>
        </mc:Fallback>
      </mc:AlternateContent>
      <p:sp>
        <p:nvSpPr>
          <p:cNvPr id="21" name="TextBox 20">
            <a:extLst>
              <a:ext uri="{FF2B5EF4-FFF2-40B4-BE49-F238E27FC236}">
                <a16:creationId xmlns:a16="http://schemas.microsoft.com/office/drawing/2014/main" id="{7807857E-A47B-4F25-AD6F-E5228B906E2F}"/>
              </a:ext>
            </a:extLst>
          </p:cNvPr>
          <p:cNvSpPr txBox="1"/>
          <p:nvPr/>
        </p:nvSpPr>
        <p:spPr>
          <a:xfrm>
            <a:off x="2081711" y="2345032"/>
            <a:ext cx="1405903" cy="504086"/>
          </a:xfrm>
          <a:prstGeom prst="rect">
            <a:avLst/>
          </a:prstGeom>
          <a:noFill/>
        </p:spPr>
        <p:txBody>
          <a:bodyPr wrap="square" rtlCol="0">
            <a:spAutoFit/>
          </a:bodyPr>
          <a:lstStyle/>
          <a:p>
            <a:r>
              <a:rPr lang="en-US" sz="2800" dirty="0"/>
              <a:t>T</a:t>
            </a:r>
            <a:r>
              <a:rPr lang="en-US" sz="2800" baseline="-25000" dirty="0"/>
              <a:t>tension</a:t>
            </a:r>
            <a:endParaRPr lang="ru-RU" sz="2800" baseline="-25000" dirty="0"/>
          </a:p>
        </p:txBody>
      </p:sp>
      <p:sp>
        <p:nvSpPr>
          <p:cNvPr id="23" name="TextBox 22">
            <a:extLst>
              <a:ext uri="{FF2B5EF4-FFF2-40B4-BE49-F238E27FC236}">
                <a16:creationId xmlns:a16="http://schemas.microsoft.com/office/drawing/2014/main" id="{401F27FE-C939-47AD-BE08-EED5A23D1A99}"/>
              </a:ext>
            </a:extLst>
          </p:cNvPr>
          <p:cNvSpPr txBox="1"/>
          <p:nvPr/>
        </p:nvSpPr>
        <p:spPr>
          <a:xfrm>
            <a:off x="431031" y="2240291"/>
            <a:ext cx="1710626" cy="504086"/>
          </a:xfrm>
          <a:prstGeom prst="rect">
            <a:avLst/>
          </a:prstGeom>
          <a:noFill/>
        </p:spPr>
        <p:txBody>
          <a:bodyPr wrap="square" rtlCol="0">
            <a:spAutoFit/>
          </a:bodyPr>
          <a:lstStyle/>
          <a:p>
            <a:r>
              <a:rPr lang="en-US" sz="2800" dirty="0"/>
              <a:t>F</a:t>
            </a:r>
            <a:r>
              <a:rPr lang="en-US" sz="3200" baseline="-25000" dirty="0"/>
              <a:t>electricity</a:t>
            </a:r>
            <a:endParaRPr lang="ru-RU" sz="2800" baseline="-25000" dirty="0"/>
          </a:p>
        </p:txBody>
      </p:sp>
      <p:sp>
        <p:nvSpPr>
          <p:cNvPr id="24" name="TextBox 23">
            <a:extLst>
              <a:ext uri="{FF2B5EF4-FFF2-40B4-BE49-F238E27FC236}">
                <a16:creationId xmlns:a16="http://schemas.microsoft.com/office/drawing/2014/main" id="{92C10049-C294-4B14-B6D0-DECAE019EF22}"/>
              </a:ext>
            </a:extLst>
          </p:cNvPr>
          <p:cNvSpPr txBox="1"/>
          <p:nvPr/>
        </p:nvSpPr>
        <p:spPr>
          <a:xfrm>
            <a:off x="669535" y="3303970"/>
            <a:ext cx="2400744" cy="523220"/>
          </a:xfrm>
          <a:prstGeom prst="rect">
            <a:avLst/>
          </a:prstGeom>
          <a:noFill/>
        </p:spPr>
        <p:txBody>
          <a:bodyPr wrap="square" rtlCol="0">
            <a:spAutoFit/>
          </a:bodyPr>
          <a:lstStyle/>
          <a:p>
            <a:r>
              <a:rPr lang="en-US" sz="2800" dirty="0"/>
              <a:t>F</a:t>
            </a:r>
            <a:r>
              <a:rPr lang="en-US" sz="3200" baseline="-25000" dirty="0"/>
              <a:t>gravity</a:t>
            </a:r>
            <a:endParaRPr lang="ru-RU" sz="2800"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8A28A14-98EE-48D9-8813-F886D4E7648A}"/>
                  </a:ext>
                </a:extLst>
              </p:cNvPr>
              <p:cNvSpPr txBox="1"/>
              <p:nvPr/>
            </p:nvSpPr>
            <p:spPr>
              <a:xfrm>
                <a:off x="6367152" y="1882483"/>
                <a:ext cx="3016006" cy="1027525"/>
              </a:xfrm>
              <a:prstGeom prst="rect">
                <a:avLst/>
              </a:prstGeom>
              <a:solidFill>
                <a:srgbClr val="FC6256"/>
              </a:solidFill>
              <a:ln w="381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𝑞</m:t>
                      </m:r>
                      <m:r>
                        <a:rPr lang="en-US" sz="3200" i="1" smtClean="0">
                          <a:latin typeface="Cambria Math" panose="02040503050406030204" pitchFamily="18" charset="0"/>
                        </a:rPr>
                        <m:t>=</m:t>
                      </m:r>
                      <m:r>
                        <a:rPr lang="ru-RU" sz="3200" i="1">
                          <a:latin typeface="Cambria Math" panose="02040503050406030204" pitchFamily="18" charset="0"/>
                        </a:rPr>
                        <m:t>𝑡𝑔</m:t>
                      </m:r>
                      <m:d>
                        <m:dPr>
                          <m:ctrlPr>
                            <a:rPr lang="ru-RU" sz="3200" i="1">
                              <a:solidFill>
                                <a:srgbClr val="836967"/>
                              </a:solidFill>
                              <a:latin typeface="Cambria Math" panose="02040503050406030204" pitchFamily="18" charset="0"/>
                            </a:rPr>
                          </m:ctrlPr>
                        </m:dPr>
                        <m:e>
                          <m:r>
                            <a:rPr lang="ru-RU" sz="3200" i="1">
                              <a:latin typeface="Cambria Math" panose="02040503050406030204" pitchFamily="18" charset="0"/>
                            </a:rPr>
                            <m:t>𝛼</m:t>
                          </m:r>
                        </m:e>
                      </m:d>
                      <m:f>
                        <m:fPr>
                          <m:ctrlPr>
                            <a:rPr lang="en-US" sz="3200" i="1">
                              <a:latin typeface="Cambria Math" panose="02040503050406030204" pitchFamily="18" charset="0"/>
                            </a:rPr>
                          </m:ctrlPr>
                        </m:fPr>
                        <m:num>
                          <m:r>
                            <a:rPr lang="en-US" sz="3200" i="1">
                              <a:latin typeface="Cambria Math" panose="02040503050406030204" pitchFamily="18" charset="0"/>
                            </a:rPr>
                            <m:t>𝑚𝑔</m:t>
                          </m:r>
                          <m:r>
                            <a:rPr lang="en-US" sz="3200" b="0" i="1" smtClean="0">
                              <a:latin typeface="Cambria Math" panose="02040503050406030204" pitchFamily="18" charset="0"/>
                            </a:rPr>
                            <m:t>𝑑</m:t>
                          </m:r>
                        </m:num>
                        <m:den>
                          <m:r>
                            <a:rPr lang="en-US" sz="3200" b="0" i="1" smtClean="0">
                              <a:latin typeface="Cambria Math" panose="02040503050406030204" pitchFamily="18" charset="0"/>
                            </a:rPr>
                            <m:t>𝑈</m:t>
                          </m:r>
                        </m:den>
                      </m:f>
                    </m:oMath>
                  </m:oMathPara>
                </a14:m>
                <a:endParaRPr lang="ru-RU" sz="4800" dirty="0"/>
              </a:p>
            </p:txBody>
          </p:sp>
        </mc:Choice>
        <mc:Fallback xmlns="">
          <p:sp>
            <p:nvSpPr>
              <p:cNvPr id="25" name="TextBox 24">
                <a:extLst>
                  <a:ext uri="{FF2B5EF4-FFF2-40B4-BE49-F238E27FC236}">
                    <a16:creationId xmlns:a16="http://schemas.microsoft.com/office/drawing/2014/main" id="{38A28A14-98EE-48D9-8813-F886D4E7648A}"/>
                  </a:ext>
                </a:extLst>
              </p:cNvPr>
              <p:cNvSpPr txBox="1">
                <a:spLocks noRot="1" noChangeAspect="1" noMove="1" noResize="1" noEditPoints="1" noAdjustHandles="1" noChangeArrowheads="1" noChangeShapeType="1" noTextEdit="1"/>
              </p:cNvSpPr>
              <p:nvPr/>
            </p:nvSpPr>
            <p:spPr>
              <a:xfrm>
                <a:off x="6367152" y="1882483"/>
                <a:ext cx="3016006" cy="1027525"/>
              </a:xfrm>
              <a:prstGeom prst="rect">
                <a:avLst/>
              </a:prstGeom>
              <a:blipFill>
                <a:blip r:embed="rId5"/>
                <a:stretch>
                  <a:fillRect/>
                </a:stretch>
              </a:blipFill>
              <a:ln w="38100">
                <a:solidFill>
                  <a:schemeClr val="tx1"/>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E4D675E-2A3B-4FCD-9753-501BCC4D3D51}"/>
                  </a:ext>
                </a:extLst>
              </p:cNvPr>
              <p:cNvSpPr txBox="1"/>
              <p:nvPr/>
            </p:nvSpPr>
            <p:spPr>
              <a:xfrm>
                <a:off x="7572363" y="930074"/>
                <a:ext cx="1526314" cy="668516"/>
              </a:xfrm>
              <a:prstGeom prst="rect">
                <a:avLst/>
              </a:prstGeom>
              <a:solidFill>
                <a:schemeClr val="bg1"/>
              </a:solidFill>
              <a:ln w="381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𝐸</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𝑈</m:t>
                          </m:r>
                        </m:num>
                        <m:den>
                          <m:r>
                            <a:rPr lang="en-US" sz="2000" b="0" i="1" smtClean="0">
                              <a:latin typeface="Cambria Math" panose="02040503050406030204" pitchFamily="18" charset="0"/>
                            </a:rPr>
                            <m:t>𝑑</m:t>
                          </m:r>
                        </m:den>
                      </m:f>
                    </m:oMath>
                  </m:oMathPara>
                </a14:m>
                <a:endParaRPr lang="ru-RU" sz="2000" dirty="0"/>
              </a:p>
            </p:txBody>
          </p:sp>
        </mc:Choice>
        <mc:Fallback xmlns="">
          <p:sp>
            <p:nvSpPr>
              <p:cNvPr id="26" name="TextBox 25">
                <a:extLst>
                  <a:ext uri="{FF2B5EF4-FFF2-40B4-BE49-F238E27FC236}">
                    <a16:creationId xmlns:a16="http://schemas.microsoft.com/office/drawing/2014/main" id="{FE4D675E-2A3B-4FCD-9753-501BCC4D3D51}"/>
                  </a:ext>
                </a:extLst>
              </p:cNvPr>
              <p:cNvSpPr txBox="1">
                <a:spLocks noRot="1" noChangeAspect="1" noMove="1" noResize="1" noEditPoints="1" noAdjustHandles="1" noChangeArrowheads="1" noChangeShapeType="1" noTextEdit="1"/>
              </p:cNvSpPr>
              <p:nvPr/>
            </p:nvSpPr>
            <p:spPr>
              <a:xfrm>
                <a:off x="7572363" y="930074"/>
                <a:ext cx="1526314" cy="668516"/>
              </a:xfrm>
              <a:prstGeom prst="rect">
                <a:avLst/>
              </a:prstGeom>
              <a:blipFill>
                <a:blip r:embed="rId6"/>
                <a:stretch>
                  <a:fillRect/>
                </a:stretch>
              </a:blipFill>
              <a:ln w="38100">
                <a:solidFill>
                  <a:schemeClr val="tx1"/>
                </a:solidFill>
              </a:ln>
            </p:spPr>
            <p:txBody>
              <a:bodyPr/>
              <a:lstStyle/>
              <a:p>
                <a:r>
                  <a:rPr lang="ru-RU">
                    <a:noFill/>
                  </a:rPr>
                  <a:t> </a:t>
                </a:r>
              </a:p>
            </p:txBody>
          </p:sp>
        </mc:Fallback>
      </mc:AlternateContent>
      <p:graphicFrame>
        <p:nvGraphicFramePr>
          <p:cNvPr id="27" name="Объект 26">
            <a:extLst>
              <a:ext uri="{FF2B5EF4-FFF2-40B4-BE49-F238E27FC236}">
                <a16:creationId xmlns:a16="http://schemas.microsoft.com/office/drawing/2014/main" id="{F57631AE-D1F3-40FA-BCF2-564A7FFECF9A}"/>
              </a:ext>
            </a:extLst>
          </p:cNvPr>
          <p:cNvGraphicFramePr>
            <a:graphicFrameLocks noChangeAspect="1"/>
          </p:cNvGraphicFramePr>
          <p:nvPr>
            <p:extLst>
              <p:ext uri="{D42A27DB-BD31-4B8C-83A1-F6EECF244321}">
                <p14:modId xmlns:p14="http://schemas.microsoft.com/office/powerpoint/2010/main" val="1733877483"/>
              </p:ext>
            </p:extLst>
          </p:nvPr>
        </p:nvGraphicFramePr>
        <p:xfrm>
          <a:off x="4590955" y="1626973"/>
          <a:ext cx="7886469" cy="6252567"/>
        </p:xfrm>
        <a:graphic>
          <a:graphicData uri="http://schemas.openxmlformats.org/presentationml/2006/ole">
            <mc:AlternateContent xmlns:mc="http://schemas.openxmlformats.org/markup-compatibility/2006">
              <mc:Choice xmlns:v="urn:schemas-microsoft-com:vml" Requires="v">
                <p:oleObj spid="_x0000_s22533" r:id="rId7" imgW="3892320" imgH="3085920" progId="">
                  <p:embed/>
                </p:oleObj>
              </mc:Choice>
              <mc:Fallback>
                <p:oleObj r:id="rId7" imgW="3892320" imgH="3085920" progId="">
                  <p:embed/>
                  <p:pic>
                    <p:nvPicPr>
                      <p:cNvPr id="4" name="Объект 3">
                        <a:extLst>
                          <a:ext uri="{FF2B5EF4-FFF2-40B4-BE49-F238E27FC236}">
                            <a16:creationId xmlns:a16="http://schemas.microsoft.com/office/drawing/2014/main" id="{0565825D-0BE9-4220-B84A-DF8CB7DFAEB3}"/>
                          </a:ext>
                        </a:extLst>
                      </p:cNvPr>
                      <p:cNvPicPr/>
                      <p:nvPr/>
                    </p:nvPicPr>
                    <p:blipFill>
                      <a:blip r:embed="rId8"/>
                      <a:stretch>
                        <a:fillRect/>
                      </a:stretch>
                    </p:blipFill>
                    <p:spPr>
                      <a:xfrm>
                        <a:off x="4590955" y="1626973"/>
                        <a:ext cx="7886469" cy="6252567"/>
                      </a:xfrm>
                      <a:prstGeom prst="rect">
                        <a:avLst/>
                      </a:prstGeom>
                    </p:spPr>
                  </p:pic>
                </p:oleObj>
              </mc:Fallback>
            </mc:AlternateContent>
          </a:graphicData>
        </a:graphic>
      </p:graphicFrame>
      <p:sp>
        <p:nvSpPr>
          <p:cNvPr id="28" name="TextBox 27">
            <a:extLst>
              <a:ext uri="{FF2B5EF4-FFF2-40B4-BE49-F238E27FC236}">
                <a16:creationId xmlns:a16="http://schemas.microsoft.com/office/drawing/2014/main" id="{AF368273-7BDB-438D-B587-1E9872C927A5}"/>
              </a:ext>
            </a:extLst>
          </p:cNvPr>
          <p:cNvSpPr txBox="1"/>
          <p:nvPr/>
        </p:nvSpPr>
        <p:spPr>
          <a:xfrm rot="16200000">
            <a:off x="4849830" y="3354052"/>
            <a:ext cx="454702" cy="523220"/>
          </a:xfrm>
          <a:prstGeom prst="rect">
            <a:avLst/>
          </a:prstGeom>
          <a:solidFill>
            <a:srgbClr val="FFFFFF"/>
          </a:solidFill>
        </p:spPr>
        <p:txBody>
          <a:bodyPr wrap="square" rtlCol="0">
            <a:spAutoFit/>
          </a:bodyPr>
          <a:lstStyle/>
          <a:p>
            <a:r>
              <a:rPr lang="en-US" sz="2800" dirty="0"/>
              <a:t>C</a:t>
            </a:r>
            <a:endParaRPr lang="ru-RU" sz="2800" dirty="0"/>
          </a:p>
        </p:txBody>
      </p:sp>
    </p:spTree>
    <p:extLst>
      <p:ext uri="{BB962C8B-B14F-4D97-AF65-F5344CB8AC3E}">
        <p14:creationId xmlns:p14="http://schemas.microsoft.com/office/powerpoint/2010/main" val="290692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01E01608-E010-46F3-A94F-B5EAA9F9C4AF}"/>
              </a:ext>
            </a:extLst>
          </p:cNvPr>
          <p:cNvSpPr>
            <a:spLocks noGrp="1"/>
          </p:cNvSpPr>
          <p:nvPr>
            <p:ph type="body" sz="quarter" idx="11"/>
          </p:nvPr>
        </p:nvSpPr>
        <p:spPr/>
        <p:txBody>
          <a:bodyPr>
            <a:normAutofit lnSpcReduction="10000"/>
          </a:bodyPr>
          <a:lstStyle/>
          <a:p>
            <a:r>
              <a:rPr lang="en-US" sz="3200" dirty="0"/>
              <a:t>Optimization of installation for measuring the smallest charges</a:t>
            </a:r>
            <a:endParaRPr lang="ru-RU" sz="3200" dirty="0"/>
          </a:p>
        </p:txBody>
      </p:sp>
      <p:sp>
        <p:nvSpPr>
          <p:cNvPr id="5" name="Номер слайда 4">
            <a:extLst>
              <a:ext uri="{FF2B5EF4-FFF2-40B4-BE49-F238E27FC236}">
                <a16:creationId xmlns:a16="http://schemas.microsoft.com/office/drawing/2014/main" id="{3FAF4403-4B3B-4D2C-8FB6-68F43E5365FE}"/>
              </a:ext>
            </a:extLst>
          </p:cNvPr>
          <p:cNvSpPr>
            <a:spLocks noGrp="1"/>
          </p:cNvSpPr>
          <p:nvPr>
            <p:ph type="sldNum" sz="quarter" idx="13"/>
          </p:nvPr>
        </p:nvSpPr>
        <p:spPr/>
        <p:txBody>
          <a:bodyPr/>
          <a:lstStyle/>
          <a:p>
            <a:fld id="{3FA27E8C-1FE8-9843-A47B-9490F8A0C55F}" type="slidenum">
              <a:rPr lang="ru-RU" smtClean="0"/>
              <a:t>7</a:t>
            </a:fld>
            <a:endParaRPr lang="ru-RU"/>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AA6EAE-FA69-4CFC-90B3-DF1C31F3975F}"/>
                  </a:ext>
                </a:extLst>
              </p:cNvPr>
              <p:cNvSpPr txBox="1"/>
              <p:nvPr/>
            </p:nvSpPr>
            <p:spPr>
              <a:xfrm>
                <a:off x="266330" y="1376215"/>
                <a:ext cx="10120544" cy="1384995"/>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m:rPr>
                        <m:sty m:val="p"/>
                      </m:rPr>
                      <a:rPr lang="en-US" sz="2800" i="0" smtClean="0">
                        <a:latin typeface="Cambria Math" panose="02040503050406030204" pitchFamily="18" charset="0"/>
                        <a:ea typeface="Cambria Math" panose="02040503050406030204" pitchFamily="18" charset="0"/>
                      </a:rPr>
                      <m:t>Increase</m:t>
                    </m:r>
                    <m:r>
                      <a:rPr lang="en-US" sz="2800" i="0" smtClean="0">
                        <a:latin typeface="Cambria Math" panose="02040503050406030204" pitchFamily="18" charset="0"/>
                        <a:ea typeface="Cambria Math" panose="02040503050406030204" pitchFamily="18" charset="0"/>
                      </a:rPr>
                      <m:t> </m:t>
                    </m:r>
                    <m:r>
                      <m:rPr>
                        <m:sty m:val="p"/>
                      </m:rPr>
                      <a:rPr lang="en-US" sz="2800" i="0" smtClean="0">
                        <a:latin typeface="Cambria Math" panose="02040503050406030204" pitchFamily="18" charset="0"/>
                        <a:ea typeface="Cambria Math" panose="02040503050406030204" pitchFamily="18" charset="0"/>
                      </a:rPr>
                      <m:t>thread</m:t>
                    </m:r>
                    <m:r>
                      <a:rPr lang="en-US" sz="2800" i="0" smtClean="0">
                        <a:latin typeface="Cambria Math" panose="02040503050406030204" pitchFamily="18" charset="0"/>
                        <a:ea typeface="Cambria Math" panose="02040503050406030204" pitchFamily="18" charset="0"/>
                      </a:rPr>
                      <m:t> </m:t>
                    </m:r>
                    <m:r>
                      <m:rPr>
                        <m:sty m:val="p"/>
                      </m:rPr>
                      <a:rPr lang="en-US" sz="2800" i="0" smtClean="0">
                        <a:latin typeface="Cambria Math" panose="02040503050406030204" pitchFamily="18" charset="0"/>
                        <a:ea typeface="Cambria Math" panose="02040503050406030204" pitchFamily="18" charset="0"/>
                      </a:rPr>
                      <m:t>length</m:t>
                    </m:r>
                    <m:r>
                      <a:rPr lang="en-US" sz="2800" b="0" i="0" smtClean="0">
                        <a:latin typeface="Cambria Math" panose="02040503050406030204" pitchFamily="18" charset="0"/>
                        <a:ea typeface="Cambria Math" panose="02040503050406030204" pitchFamily="18" charset="0"/>
                      </a:rPr>
                      <m:t> </m:t>
                    </m:r>
                    <m:r>
                      <a:rPr lang="ru-RU"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𝑙</m:t>
                    </m:r>
                    <m:r>
                      <a:rPr lang="ru-RU" sz="2800" b="0" i="1"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tg</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𝛼</m:t>
                    </m:r>
                    <m:r>
                      <a:rPr lang="en-US" sz="2800" b="0" i="1" smtClean="0">
                        <a:latin typeface="Cambria Math" panose="02040503050406030204" pitchFamily="18" charset="0"/>
                        <a:ea typeface="Cambria Math" panose="02040503050406030204" pitchFamily="18" charset="0"/>
                      </a:rPr>
                      <m:t>)</m:t>
                    </m:r>
                  </m:oMath>
                </a14:m>
                <a:endParaRPr lang="ru-RU" sz="2800" dirty="0"/>
              </a:p>
              <a:p>
                <a:pPr marL="285750" indent="-285750">
                  <a:buFont typeface="Arial" panose="020B0604020202020204" pitchFamily="34" charset="0"/>
                  <a:buChar char="•"/>
                </a:pPr>
                <a14:m>
                  <m:oMath xmlns:m="http://schemas.openxmlformats.org/officeDocument/2006/math">
                    <m:r>
                      <m:rPr>
                        <m:sty m:val="p"/>
                      </m:rPr>
                      <a:rPr lang="en-US" sz="2800" i="0">
                        <a:latin typeface="Cambria Math" panose="02040503050406030204" pitchFamily="18" charset="0"/>
                        <a:ea typeface="Cambria Math" panose="02040503050406030204" pitchFamily="18" charset="0"/>
                      </a:rPr>
                      <m:t>Increase</m:t>
                    </m:r>
                    <m:r>
                      <a:rPr lang="en-US" sz="2800" i="0">
                        <a:latin typeface="Cambria Math" panose="02040503050406030204" pitchFamily="18" charset="0"/>
                        <a:ea typeface="Cambria Math" panose="02040503050406030204" pitchFamily="18" charset="0"/>
                      </a:rPr>
                      <m:t> </m:t>
                    </m:r>
                    <m:r>
                      <m:rPr>
                        <m:sty m:val="p"/>
                      </m:rPr>
                      <a:rPr lang="en-US" sz="2800" i="0">
                        <a:latin typeface="Cambria Math" panose="02040503050406030204" pitchFamily="18" charset="0"/>
                        <a:ea typeface="Cambria Math" panose="02040503050406030204" pitchFamily="18" charset="0"/>
                      </a:rPr>
                      <m:t>plate</m:t>
                    </m:r>
                    <m:r>
                      <a:rPr lang="en-US" sz="2800" i="0">
                        <a:latin typeface="Cambria Math" panose="02040503050406030204" pitchFamily="18" charset="0"/>
                        <a:ea typeface="Cambria Math" panose="02040503050406030204" pitchFamily="18" charset="0"/>
                      </a:rPr>
                      <m:t> </m:t>
                    </m:r>
                    <m:r>
                      <m:rPr>
                        <m:sty m:val="p"/>
                      </m:rPr>
                      <a:rPr lang="en-US" sz="2800" i="0">
                        <a:latin typeface="Cambria Math" panose="02040503050406030204" pitchFamily="18" charset="0"/>
                        <a:ea typeface="Cambria Math" panose="02040503050406030204" pitchFamily="18" charset="0"/>
                      </a:rPr>
                      <m:t>voltage</m:t>
                    </m:r>
                    <m:r>
                      <a:rPr lang="en-US" sz="2800" b="0" i="0" smtClean="0">
                        <a:latin typeface="Cambria Math" panose="02040503050406030204" pitchFamily="18" charset="0"/>
                        <a:ea typeface="Cambria Math" panose="02040503050406030204" pitchFamily="18" charset="0"/>
                      </a:rPr>
                      <m:t> </m:t>
                    </m:r>
                    <m:r>
                      <a:rPr lang="ru-RU"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𝑈</m:t>
                    </m:r>
                    <m:r>
                      <a:rPr lang="ru-RU"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𝐸</m:t>
                    </m:r>
                  </m:oMath>
                </a14:m>
                <a:endParaRPr lang="ru-RU" sz="2800" dirty="0"/>
              </a:p>
              <a:p>
                <a:pPr marL="285750" indent="-285750">
                  <a:buFont typeface="Arial" panose="020B0604020202020204" pitchFamily="34" charset="0"/>
                  <a:buChar char="•"/>
                </a:pPr>
                <a:endParaRPr lang="ru-RU" sz="2800" dirty="0"/>
              </a:p>
            </p:txBody>
          </p:sp>
        </mc:Choice>
        <mc:Fallback xmlns="">
          <p:sp>
            <p:nvSpPr>
              <p:cNvPr id="4" name="TextBox 3">
                <a:extLst>
                  <a:ext uri="{FF2B5EF4-FFF2-40B4-BE49-F238E27FC236}">
                    <a16:creationId xmlns:a16="http://schemas.microsoft.com/office/drawing/2014/main" id="{48AA6EAE-FA69-4CFC-90B3-DF1C31F3975F}"/>
                  </a:ext>
                </a:extLst>
              </p:cNvPr>
              <p:cNvSpPr txBox="1">
                <a:spLocks noRot="1" noChangeAspect="1" noMove="1" noResize="1" noEditPoints="1" noAdjustHandles="1" noChangeArrowheads="1" noChangeShapeType="1" noTextEdit="1"/>
              </p:cNvSpPr>
              <p:nvPr/>
            </p:nvSpPr>
            <p:spPr>
              <a:xfrm>
                <a:off x="266330" y="1376215"/>
                <a:ext cx="10120544" cy="1384995"/>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FED36-FB70-43AE-9859-461E66A21DDA}"/>
                  </a:ext>
                </a:extLst>
              </p:cNvPr>
              <p:cNvSpPr txBox="1"/>
              <p:nvPr/>
            </p:nvSpPr>
            <p:spPr>
              <a:xfrm>
                <a:off x="7630143" y="1307549"/>
                <a:ext cx="4295527" cy="1037528"/>
              </a:xfrm>
              <a:prstGeom prst="rect">
                <a:avLst/>
              </a:prstGeom>
              <a:solidFill>
                <a:schemeClr val="bg1"/>
              </a:solidFill>
              <a:ln w="381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𝑞</m:t>
                      </m:r>
                      <m:r>
                        <a:rPr lang="en-US" sz="3600" b="0" i="1" smtClean="0">
                          <a:latin typeface="Cambria Math" panose="02040503050406030204" pitchFamily="18" charset="0"/>
                        </a:rPr>
                        <m:t>=</m:t>
                      </m:r>
                      <m:r>
                        <a:rPr lang="ru-RU" sz="3600" i="1" smtClean="0">
                          <a:latin typeface="Cambria Math" panose="02040503050406030204" pitchFamily="18" charset="0"/>
                        </a:rPr>
                        <m:t>𝑡𝑔</m:t>
                      </m:r>
                      <m:d>
                        <m:dPr>
                          <m:ctrlPr>
                            <a:rPr lang="ru-RU" sz="3600" i="1" smtClean="0">
                              <a:solidFill>
                                <a:srgbClr val="836967"/>
                              </a:solidFill>
                              <a:latin typeface="Cambria Math" panose="02040503050406030204" pitchFamily="18" charset="0"/>
                            </a:rPr>
                          </m:ctrlPr>
                        </m:dPr>
                        <m:e>
                          <m:r>
                            <a:rPr lang="ru-RU" sz="3600" i="1" smtClean="0">
                              <a:latin typeface="Cambria Math" panose="02040503050406030204" pitchFamily="18" charset="0"/>
                            </a:rPr>
                            <m:t>𝛼</m:t>
                          </m:r>
                        </m:e>
                      </m:d>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𝑚𝑔</m:t>
                          </m:r>
                        </m:num>
                        <m:den>
                          <m:r>
                            <a:rPr lang="en-US" sz="3600" b="0" i="1" smtClean="0">
                              <a:latin typeface="Cambria Math" panose="02040503050406030204" pitchFamily="18" charset="0"/>
                            </a:rPr>
                            <m:t>𝐸</m:t>
                          </m:r>
                        </m:den>
                      </m:f>
                    </m:oMath>
                  </m:oMathPara>
                </a14:m>
                <a:endParaRPr lang="ru-RU" sz="3600" dirty="0"/>
              </a:p>
            </p:txBody>
          </p:sp>
        </mc:Choice>
        <mc:Fallback xmlns="">
          <p:sp>
            <p:nvSpPr>
              <p:cNvPr id="23" name="TextBox 22">
                <a:extLst>
                  <a:ext uri="{FF2B5EF4-FFF2-40B4-BE49-F238E27FC236}">
                    <a16:creationId xmlns:a16="http://schemas.microsoft.com/office/drawing/2014/main" id="{096FED36-FB70-43AE-9859-461E66A21DDA}"/>
                  </a:ext>
                </a:extLst>
              </p:cNvPr>
              <p:cNvSpPr txBox="1">
                <a:spLocks noRot="1" noChangeAspect="1" noMove="1" noResize="1" noEditPoints="1" noAdjustHandles="1" noChangeArrowheads="1" noChangeShapeType="1" noTextEdit="1"/>
              </p:cNvSpPr>
              <p:nvPr/>
            </p:nvSpPr>
            <p:spPr>
              <a:xfrm>
                <a:off x="7630143" y="1307549"/>
                <a:ext cx="4295527" cy="1037528"/>
              </a:xfrm>
              <a:prstGeom prst="rect">
                <a:avLst/>
              </a:prstGeom>
              <a:blipFill>
                <a:blip r:embed="rId3"/>
                <a:stretch>
                  <a:fillRect/>
                </a:stretch>
              </a:blipFill>
              <a:ln w="38100">
                <a:solidFill>
                  <a:schemeClr val="tx1"/>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B9F4AF0-E49D-4720-B43C-3D3CB3FB23D6}"/>
                  </a:ext>
                </a:extLst>
              </p:cNvPr>
              <p:cNvSpPr txBox="1"/>
              <p:nvPr/>
            </p:nvSpPr>
            <p:spPr>
              <a:xfrm>
                <a:off x="-268411" y="4956628"/>
                <a:ext cx="10289220" cy="829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𝑄</m:t>
                      </m:r>
                      <m:r>
                        <a:rPr lang="en-US" sz="2800" b="0" i="1" baseline="-25000" smtClean="0">
                          <a:latin typeface="Cambria Math" panose="02040503050406030204" pitchFamily="18" charset="0"/>
                        </a:rPr>
                        <m:t>𝑚𝑖𝑛</m:t>
                      </m:r>
                      <m:r>
                        <a:rPr lang="ru-RU" sz="2800" b="0" i="1" smtClean="0">
                          <a:latin typeface="Cambria Math" panose="02040503050406030204" pitchFamily="18" charset="0"/>
                        </a:rPr>
                        <m:t>=</m:t>
                      </m:r>
                      <m:r>
                        <a:rPr lang="en-US" sz="2800" b="0" i="1" smtClean="0">
                          <a:latin typeface="Cambria Math" panose="02040503050406030204" pitchFamily="18" charset="0"/>
                        </a:rPr>
                        <m:t>𝑡𝑔</m:t>
                      </m:r>
                      <m:r>
                        <a:rPr lang="en-US" sz="2800" b="0" i="1" baseline="-25000" smtClean="0">
                          <a:latin typeface="Cambria Math" panose="02040503050406030204" pitchFamily="18" charset="0"/>
                        </a:rPr>
                        <m:t>𝑚𝑖𝑛</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𝑚𝑔</m:t>
                          </m:r>
                        </m:num>
                        <m:den>
                          <m:r>
                            <a:rPr lang="en-US" sz="2800" b="0" i="1" smtClean="0">
                              <a:latin typeface="Cambria Math" panose="02040503050406030204" pitchFamily="18" charset="0"/>
                            </a:rPr>
                            <m:t>𝐸</m:t>
                          </m:r>
                          <m:r>
                            <a:rPr lang="en-US" sz="2800" b="0" i="1" baseline="-25000" smtClean="0">
                              <a:latin typeface="Cambria Math" panose="02040503050406030204" pitchFamily="18" charset="0"/>
                            </a:rPr>
                            <m:t>𝑚𝑎𝑥</m:t>
                          </m:r>
                        </m:den>
                      </m:f>
                      <m:r>
                        <a:rPr lang="ru-RU" sz="2800" b="0" i="1" smtClean="0">
                          <a:latin typeface="Cambria Math" panose="02040503050406030204" pitchFamily="18" charset="0"/>
                        </a:rPr>
                        <m:t>=</m:t>
                      </m:r>
                      <m:sSup>
                        <m:sSupPr>
                          <m:ctrlPr>
                            <a:rPr lang="ru-RU" sz="2800" b="0" i="1" smtClean="0">
                              <a:latin typeface="Cambria Math" panose="02040503050406030204" pitchFamily="18" charset="0"/>
                            </a:rPr>
                          </m:ctrlPr>
                        </m:sSupPr>
                        <m:e>
                          <m:r>
                            <a:rPr lang="en-US" sz="2800" b="0" i="1" smtClean="0">
                              <a:latin typeface="Cambria Math" panose="02040503050406030204" pitchFamily="18" charset="0"/>
                            </a:rPr>
                            <m:t>10</m:t>
                          </m:r>
                        </m:e>
                        <m:sup>
                          <m:r>
                            <a:rPr lang="en-US" sz="2800" b="0" i="1" smtClean="0">
                              <a:latin typeface="Cambria Math" panose="02040503050406030204" pitchFamily="18" charset="0"/>
                            </a:rPr>
                            <m:t>−</m:t>
                          </m:r>
                          <m:r>
                            <a:rPr lang="ru-RU" sz="2800" b="0" i="1" smtClean="0">
                              <a:latin typeface="Cambria Math" panose="02040503050406030204" pitchFamily="18" charset="0"/>
                            </a:rPr>
                            <m:t>9</m:t>
                          </m:r>
                        </m:sup>
                      </m:sSup>
                      <m:r>
                        <a:rPr lang="en-US" sz="2800" b="0" i="1" smtClean="0">
                          <a:latin typeface="Cambria Math" panose="02040503050406030204" pitchFamily="18" charset="0"/>
                        </a:rPr>
                        <m:t>𝐶</m:t>
                      </m:r>
                    </m:oMath>
                  </m:oMathPara>
                </a14:m>
                <a:endParaRPr lang="ru-RU" sz="2800" baseline="30000" dirty="0"/>
              </a:p>
            </p:txBody>
          </p:sp>
        </mc:Choice>
        <mc:Fallback xmlns="">
          <p:sp>
            <p:nvSpPr>
              <p:cNvPr id="9" name="TextBox 8">
                <a:extLst>
                  <a:ext uri="{FF2B5EF4-FFF2-40B4-BE49-F238E27FC236}">
                    <a16:creationId xmlns:a16="http://schemas.microsoft.com/office/drawing/2014/main" id="{CB9F4AF0-E49D-4720-B43C-3D3CB3FB23D6}"/>
                  </a:ext>
                </a:extLst>
              </p:cNvPr>
              <p:cNvSpPr txBox="1">
                <a:spLocks noRot="1" noChangeAspect="1" noMove="1" noResize="1" noEditPoints="1" noAdjustHandles="1" noChangeArrowheads="1" noChangeShapeType="1" noTextEdit="1"/>
              </p:cNvSpPr>
              <p:nvPr/>
            </p:nvSpPr>
            <p:spPr>
              <a:xfrm>
                <a:off x="-268411" y="4956628"/>
                <a:ext cx="10289220" cy="829330"/>
              </a:xfrm>
              <a:prstGeom prst="rect">
                <a:avLst/>
              </a:prstGeom>
              <a:blipFill>
                <a:blip r:embed="rId4"/>
                <a:stretch>
                  <a:fillRect b="-367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4B2A3F7-E8CC-4AA2-9F2D-7BD08BED3592}"/>
                  </a:ext>
                </a:extLst>
              </p:cNvPr>
              <p:cNvSpPr txBox="1"/>
              <p:nvPr/>
            </p:nvSpPr>
            <p:spPr>
              <a:xfrm>
                <a:off x="192721" y="3742848"/>
                <a:ext cx="5757030" cy="400110"/>
              </a:xfrm>
              <a:prstGeom prst="rect">
                <a:avLst/>
              </a:prstGeom>
              <a:noFill/>
              <a:ln w="57150">
                <a:solidFill>
                  <a:schemeClr val="tx1"/>
                </a:solidFill>
              </a:ln>
            </p:spPr>
            <p:txBody>
              <a:bodyPr wrap="square" rtlCol="0">
                <a:spAutoFit/>
              </a:bodyPr>
              <a:lstStyle/>
              <a:p>
                <a:r>
                  <a:rPr lang="en-US" sz="2000" dirty="0"/>
                  <a:t>The minimum deviation that we can record </a:t>
                </a:r>
                <a:r>
                  <a:rPr lang="ru-RU" sz="2000" dirty="0"/>
                  <a:t>– 1</a:t>
                </a:r>
                <a14:m>
                  <m:oMath xmlns:m="http://schemas.openxmlformats.org/officeDocument/2006/math">
                    <m:r>
                      <a:rPr lang="ru-RU" sz="2000" i="1" smtClean="0">
                        <a:latin typeface="Cambria Math" panose="02040503050406030204" pitchFamily="18" charset="0"/>
                        <a:ea typeface="Cambria Math" panose="02040503050406030204" pitchFamily="18" charset="0"/>
                      </a:rPr>
                      <m:t>∙</m:t>
                    </m:r>
                  </m:oMath>
                </a14:m>
                <a:r>
                  <a:rPr lang="ru-RU" sz="2000" dirty="0"/>
                  <a:t>10</a:t>
                </a:r>
                <a:r>
                  <a:rPr lang="ru-RU" sz="2000" baseline="30000" dirty="0"/>
                  <a:t>-3</a:t>
                </a:r>
                <a:r>
                  <a:rPr lang="ru-RU" sz="2000" dirty="0"/>
                  <a:t> </a:t>
                </a:r>
                <a:r>
                  <a:rPr lang="en-US" sz="2000" dirty="0"/>
                  <a:t>m</a:t>
                </a:r>
                <a:r>
                  <a:rPr lang="ru-RU" sz="2000" dirty="0"/>
                  <a:t> </a:t>
                </a:r>
              </a:p>
            </p:txBody>
          </p:sp>
        </mc:Choice>
        <mc:Fallback xmlns="">
          <p:sp>
            <p:nvSpPr>
              <p:cNvPr id="10" name="TextBox 9">
                <a:extLst>
                  <a:ext uri="{FF2B5EF4-FFF2-40B4-BE49-F238E27FC236}">
                    <a16:creationId xmlns:a16="http://schemas.microsoft.com/office/drawing/2014/main" id="{F4B2A3F7-E8CC-4AA2-9F2D-7BD08BED3592}"/>
                  </a:ext>
                </a:extLst>
              </p:cNvPr>
              <p:cNvSpPr txBox="1">
                <a:spLocks noRot="1" noChangeAspect="1" noMove="1" noResize="1" noEditPoints="1" noAdjustHandles="1" noChangeArrowheads="1" noChangeShapeType="1" noTextEdit="1"/>
              </p:cNvSpPr>
              <p:nvPr/>
            </p:nvSpPr>
            <p:spPr>
              <a:xfrm>
                <a:off x="192721" y="3742848"/>
                <a:ext cx="5757030" cy="400110"/>
              </a:xfrm>
              <a:prstGeom prst="rect">
                <a:avLst/>
              </a:prstGeom>
              <a:blipFill>
                <a:blip r:embed="rId5"/>
                <a:stretch>
                  <a:fillRect l="-735" t="-2667" r="-105" b="-16000"/>
                </a:stretch>
              </a:blipFill>
              <a:ln w="57150">
                <a:solidFill>
                  <a:schemeClr val="tx1"/>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23BAF82-9D31-4BCE-8053-642E8F1AFB67}"/>
                  </a:ext>
                </a:extLst>
              </p:cNvPr>
              <p:cNvSpPr txBox="1"/>
              <p:nvPr/>
            </p:nvSpPr>
            <p:spPr>
              <a:xfrm>
                <a:off x="6019061" y="3742848"/>
                <a:ext cx="5294076" cy="400110"/>
              </a:xfrm>
              <a:prstGeom prst="rect">
                <a:avLst/>
              </a:prstGeom>
              <a:noFill/>
              <a:ln w="57150">
                <a:solidFill>
                  <a:schemeClr val="tx1"/>
                </a:solidFill>
              </a:ln>
            </p:spPr>
            <p:txBody>
              <a:bodyPr wrap="square" rtlCol="0">
                <a:spAutoFit/>
              </a:bodyPr>
              <a:lstStyle/>
              <a:p>
                <a:r>
                  <a:rPr lang="en-US" sz="2000" dirty="0"/>
                  <a:t>The maximum voltage we can report </a:t>
                </a:r>
                <a:r>
                  <a:rPr lang="ru-RU" sz="2000" dirty="0"/>
                  <a:t>– 3</a:t>
                </a:r>
                <a14:m>
                  <m:oMath xmlns:m="http://schemas.openxmlformats.org/officeDocument/2006/math">
                    <m:r>
                      <a:rPr lang="ru-RU" sz="2000" i="1" smtClean="0">
                        <a:latin typeface="Cambria Math" panose="02040503050406030204" pitchFamily="18" charset="0"/>
                        <a:ea typeface="Cambria Math" panose="02040503050406030204" pitchFamily="18" charset="0"/>
                      </a:rPr>
                      <m:t>∙</m:t>
                    </m:r>
                  </m:oMath>
                </a14:m>
                <a:r>
                  <a:rPr lang="ru-RU" sz="2000" dirty="0"/>
                  <a:t>10</a:t>
                </a:r>
                <a:r>
                  <a:rPr lang="ru-RU" sz="2000" baseline="30000" dirty="0"/>
                  <a:t>4 </a:t>
                </a:r>
                <a:r>
                  <a:rPr lang="en-US" sz="2000" dirty="0"/>
                  <a:t>V</a:t>
                </a:r>
                <a:endParaRPr lang="ru-RU" sz="2000" dirty="0"/>
              </a:p>
            </p:txBody>
          </p:sp>
        </mc:Choice>
        <mc:Fallback xmlns="">
          <p:sp>
            <p:nvSpPr>
              <p:cNvPr id="24" name="TextBox 23">
                <a:extLst>
                  <a:ext uri="{FF2B5EF4-FFF2-40B4-BE49-F238E27FC236}">
                    <a16:creationId xmlns:a16="http://schemas.microsoft.com/office/drawing/2014/main" id="{423BAF82-9D31-4BCE-8053-642E8F1AFB67}"/>
                  </a:ext>
                </a:extLst>
              </p:cNvPr>
              <p:cNvSpPr txBox="1">
                <a:spLocks noRot="1" noChangeAspect="1" noMove="1" noResize="1" noEditPoints="1" noAdjustHandles="1" noChangeArrowheads="1" noChangeShapeType="1" noTextEdit="1"/>
              </p:cNvSpPr>
              <p:nvPr/>
            </p:nvSpPr>
            <p:spPr>
              <a:xfrm>
                <a:off x="6019061" y="3742848"/>
                <a:ext cx="5294076" cy="400110"/>
              </a:xfrm>
              <a:prstGeom prst="rect">
                <a:avLst/>
              </a:prstGeom>
              <a:blipFill>
                <a:blip r:embed="rId6"/>
                <a:stretch>
                  <a:fillRect l="-683" t="-2667" b="-16000"/>
                </a:stretch>
              </a:blipFill>
              <a:ln w="57150">
                <a:solidFill>
                  <a:schemeClr val="tx1"/>
                </a:solidFill>
              </a:ln>
            </p:spPr>
            <p:txBody>
              <a:bodyPr/>
              <a:lstStyle/>
              <a:p>
                <a:r>
                  <a:rPr lang="ru-RU">
                    <a:noFill/>
                  </a:rPr>
                  <a:t> </a:t>
                </a:r>
              </a:p>
            </p:txBody>
          </p:sp>
        </mc:Fallback>
      </mc:AlternateContent>
    </p:spTree>
    <p:extLst>
      <p:ext uri="{BB962C8B-B14F-4D97-AF65-F5344CB8AC3E}">
        <p14:creationId xmlns:p14="http://schemas.microsoft.com/office/powerpoint/2010/main" val="3913394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EFBF"/>
        </a:solidFill>
        <a:effectLst/>
      </p:bgPr>
    </p:bg>
    <p:spTree>
      <p:nvGrpSpPr>
        <p:cNvPr id="1" name=""/>
        <p:cNvGrpSpPr/>
        <p:nvPr/>
      </p:nvGrpSpPr>
      <p:grpSpPr>
        <a:xfrm>
          <a:off x="0" y="0"/>
          <a:ext cx="0" cy="0"/>
          <a:chOff x="0" y="0"/>
          <a:chExt cx="0" cy="0"/>
        </a:xfrm>
      </p:grpSpPr>
      <p:graphicFrame>
        <p:nvGraphicFramePr>
          <p:cNvPr id="18" name="Объект 17">
            <a:extLst>
              <a:ext uri="{FF2B5EF4-FFF2-40B4-BE49-F238E27FC236}">
                <a16:creationId xmlns:a16="http://schemas.microsoft.com/office/drawing/2014/main" id="{D500C5B4-CD5F-4492-8C69-EEE1C6CC9B38}"/>
              </a:ext>
            </a:extLst>
          </p:cNvPr>
          <p:cNvGraphicFramePr>
            <a:graphicFrameLocks noChangeAspect="1"/>
          </p:cNvGraphicFramePr>
          <p:nvPr>
            <p:extLst>
              <p:ext uri="{D42A27DB-BD31-4B8C-83A1-F6EECF244321}">
                <p14:modId xmlns:p14="http://schemas.microsoft.com/office/powerpoint/2010/main" val="1812151382"/>
              </p:ext>
            </p:extLst>
          </p:nvPr>
        </p:nvGraphicFramePr>
        <p:xfrm>
          <a:off x="-30346" y="2057684"/>
          <a:ext cx="6771578" cy="6012996"/>
        </p:xfrm>
        <a:graphic>
          <a:graphicData uri="http://schemas.openxmlformats.org/presentationml/2006/ole">
            <mc:AlternateContent xmlns:mc="http://schemas.openxmlformats.org/markup-compatibility/2006">
              <mc:Choice xmlns:v="urn:schemas-microsoft-com:vml" Requires="v">
                <p:oleObj spid="_x0000_s16742" r:id="rId3" imgW="3670560" imgH="3258720" progId="">
                  <p:embed/>
                </p:oleObj>
              </mc:Choice>
              <mc:Fallback>
                <p:oleObj r:id="rId3" imgW="3670560" imgH="3258720" progId="">
                  <p:embed/>
                  <p:pic>
                    <p:nvPicPr>
                      <p:cNvPr id="0" name=""/>
                      <p:cNvPicPr/>
                      <p:nvPr/>
                    </p:nvPicPr>
                    <p:blipFill>
                      <a:blip r:embed="rId4"/>
                      <a:stretch>
                        <a:fillRect/>
                      </a:stretch>
                    </p:blipFill>
                    <p:spPr>
                      <a:xfrm>
                        <a:off x="-30346" y="2057684"/>
                        <a:ext cx="6771578" cy="6012996"/>
                      </a:xfrm>
                      <a:prstGeom prst="rect">
                        <a:avLst/>
                      </a:prstGeom>
                    </p:spPr>
                  </p:pic>
                </p:oleObj>
              </mc:Fallback>
            </mc:AlternateContent>
          </a:graphicData>
        </a:graphic>
      </p:graphicFrame>
      <p:sp>
        <p:nvSpPr>
          <p:cNvPr id="2" name="Текст 1">
            <a:extLst>
              <a:ext uri="{FF2B5EF4-FFF2-40B4-BE49-F238E27FC236}">
                <a16:creationId xmlns:a16="http://schemas.microsoft.com/office/drawing/2014/main" id="{DD69B33E-69E7-41E9-8480-FDB9E617985E}"/>
              </a:ext>
            </a:extLst>
          </p:cNvPr>
          <p:cNvSpPr>
            <a:spLocks noGrp="1"/>
          </p:cNvSpPr>
          <p:nvPr>
            <p:ph type="body" sz="quarter" idx="11"/>
          </p:nvPr>
        </p:nvSpPr>
        <p:spPr/>
        <p:txBody>
          <a:bodyPr>
            <a:normAutofit fontScale="85000" lnSpcReduction="10000"/>
          </a:bodyPr>
          <a:lstStyle/>
          <a:p>
            <a:r>
              <a:rPr lang="en-US" sz="2800" dirty="0"/>
              <a:t>Refined model. Field of one plate on the axis passing through the center of the plate</a:t>
            </a:r>
            <a:endParaRPr lang="ru-RU" sz="2800" dirty="0"/>
          </a:p>
        </p:txBody>
      </p:sp>
      <p:sp>
        <p:nvSpPr>
          <p:cNvPr id="5" name="Номер слайда 4">
            <a:extLst>
              <a:ext uri="{FF2B5EF4-FFF2-40B4-BE49-F238E27FC236}">
                <a16:creationId xmlns:a16="http://schemas.microsoft.com/office/drawing/2014/main" id="{FCD4491E-77A5-4094-85F9-B9039DB0B85D}"/>
              </a:ext>
            </a:extLst>
          </p:cNvPr>
          <p:cNvSpPr>
            <a:spLocks noGrp="1"/>
          </p:cNvSpPr>
          <p:nvPr>
            <p:ph type="sldNum" sz="quarter" idx="13"/>
          </p:nvPr>
        </p:nvSpPr>
        <p:spPr/>
        <p:txBody>
          <a:bodyPr/>
          <a:lstStyle/>
          <a:p>
            <a:fld id="{3FA27E8C-1FE8-9843-A47B-9490F8A0C55F}" type="slidenum">
              <a:rPr lang="ru-RU" smtClean="0"/>
              <a:t>8</a:t>
            </a:fld>
            <a:endParaRPr lang="ru-RU"/>
          </a:p>
        </p:txBody>
      </p:sp>
      <p:sp>
        <p:nvSpPr>
          <p:cNvPr id="16" name="TextBox 15">
            <a:extLst>
              <a:ext uri="{FF2B5EF4-FFF2-40B4-BE49-F238E27FC236}">
                <a16:creationId xmlns:a16="http://schemas.microsoft.com/office/drawing/2014/main" id="{32E87770-0AEB-4826-BEBF-E21CA26EEBB5}"/>
              </a:ext>
            </a:extLst>
          </p:cNvPr>
          <p:cNvSpPr txBox="1"/>
          <p:nvPr/>
        </p:nvSpPr>
        <p:spPr>
          <a:xfrm>
            <a:off x="5489165" y="7453401"/>
            <a:ext cx="4687822" cy="523220"/>
          </a:xfrm>
          <a:prstGeom prst="rect">
            <a:avLst/>
          </a:prstGeom>
          <a:noFill/>
        </p:spPr>
        <p:txBody>
          <a:bodyPr wrap="none" rtlCol="0">
            <a:spAutoFit/>
          </a:bodyPr>
          <a:lstStyle/>
          <a:p>
            <a:r>
              <a:rPr lang="en-US" sz="2800" dirty="0"/>
              <a:t>i, j – </a:t>
            </a:r>
            <a:r>
              <a:rPr lang="ru-RU" sz="2800" dirty="0"/>
              <a:t>все пары соседних чисел</a:t>
            </a:r>
          </a:p>
        </p:txBody>
      </p:sp>
      <p:sp>
        <p:nvSpPr>
          <p:cNvPr id="6" name="TextBox 5">
            <a:extLst>
              <a:ext uri="{FF2B5EF4-FFF2-40B4-BE49-F238E27FC236}">
                <a16:creationId xmlns:a16="http://schemas.microsoft.com/office/drawing/2014/main" id="{0281A25F-8FD9-460E-95DB-55112D04C02C}"/>
              </a:ext>
            </a:extLst>
          </p:cNvPr>
          <p:cNvSpPr txBox="1"/>
          <p:nvPr/>
        </p:nvSpPr>
        <p:spPr>
          <a:xfrm>
            <a:off x="6097016" y="3817176"/>
            <a:ext cx="6008990" cy="2062103"/>
          </a:xfrm>
          <a:prstGeom prst="rect">
            <a:avLst/>
          </a:prstGeom>
          <a:solidFill>
            <a:srgbClr val="FC6256"/>
          </a:solidFill>
          <a:ln w="38100">
            <a:solidFill>
              <a:schemeClr val="tx1">
                <a:lumMod val="95000"/>
                <a:lumOff val="5000"/>
              </a:schemeClr>
            </a:solidFill>
          </a:ln>
        </p:spPr>
        <p:txBody>
          <a:bodyPr wrap="square" rtlCol="0">
            <a:spAutoFit/>
          </a:bodyPr>
          <a:lstStyle/>
          <a:p>
            <a:r>
              <a:rPr lang="en-US" sz="3200" dirty="0"/>
              <a:t>Between the plates, the field calculated by the formula for a uniform charge on the plates changes by 5%</a:t>
            </a:r>
            <a:endParaRPr lang="ru-RU" sz="3200" dirty="0"/>
          </a:p>
        </p:txBody>
      </p:sp>
      <p:grpSp>
        <p:nvGrpSpPr>
          <p:cNvPr id="12" name="Группа 11">
            <a:extLst>
              <a:ext uri="{FF2B5EF4-FFF2-40B4-BE49-F238E27FC236}">
                <a16:creationId xmlns:a16="http://schemas.microsoft.com/office/drawing/2014/main" id="{5E09A895-C906-4AE1-B021-4371D20225D2}"/>
              </a:ext>
            </a:extLst>
          </p:cNvPr>
          <p:cNvGrpSpPr/>
          <p:nvPr/>
        </p:nvGrpSpPr>
        <p:grpSpPr>
          <a:xfrm>
            <a:off x="16834383" y="313644"/>
            <a:ext cx="3055111" cy="5343894"/>
            <a:chOff x="7722380" y="573417"/>
            <a:chExt cx="3055111" cy="5343894"/>
          </a:xfrm>
        </p:grpSpPr>
        <p:pic>
          <p:nvPicPr>
            <p:cNvPr id="4" name="Рисунок 3">
              <a:extLst>
                <a:ext uri="{FF2B5EF4-FFF2-40B4-BE49-F238E27FC236}">
                  <a16:creationId xmlns:a16="http://schemas.microsoft.com/office/drawing/2014/main" id="{90243C78-A6CF-4005-88E7-4F0778B57D00}"/>
                </a:ext>
              </a:extLst>
            </p:cNvPr>
            <p:cNvPicPr>
              <a:picLocks noChangeAspect="1"/>
            </p:cNvPicPr>
            <p:nvPr/>
          </p:nvPicPr>
          <p:blipFill>
            <a:blip r:embed="rId5"/>
            <a:stretch>
              <a:fillRect/>
            </a:stretch>
          </p:blipFill>
          <p:spPr>
            <a:xfrm>
              <a:off x="7722380" y="828307"/>
              <a:ext cx="2300509" cy="5089004"/>
            </a:xfrm>
            <a:prstGeom prst="rect">
              <a:avLst/>
            </a:prstGeom>
          </p:spPr>
        </p:pic>
        <p:cxnSp>
          <p:nvCxnSpPr>
            <p:cNvPr id="8" name="Прямая со стрелкой 7">
              <a:extLst>
                <a:ext uri="{FF2B5EF4-FFF2-40B4-BE49-F238E27FC236}">
                  <a16:creationId xmlns:a16="http://schemas.microsoft.com/office/drawing/2014/main" id="{9E3F9B0F-4C7E-4D72-A1EC-7752F040EFA6}"/>
                </a:ext>
              </a:extLst>
            </p:cNvPr>
            <p:cNvCxnSpPr/>
            <p:nvPr/>
          </p:nvCxnSpPr>
          <p:spPr>
            <a:xfrm>
              <a:off x="8229600" y="5477522"/>
              <a:ext cx="25478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EE7129F-6151-4AC5-BD1E-C66E330EAF76}"/>
                </a:ext>
              </a:extLst>
            </p:cNvPr>
            <p:cNvSpPr txBox="1"/>
            <p:nvPr/>
          </p:nvSpPr>
          <p:spPr>
            <a:xfrm>
              <a:off x="10315852" y="5086905"/>
              <a:ext cx="461639" cy="369332"/>
            </a:xfrm>
            <a:prstGeom prst="rect">
              <a:avLst/>
            </a:prstGeom>
            <a:noFill/>
          </p:spPr>
          <p:txBody>
            <a:bodyPr wrap="square" rtlCol="0">
              <a:spAutoFit/>
            </a:bodyPr>
            <a:lstStyle/>
            <a:p>
              <a:r>
                <a:rPr lang="en-US" dirty="0"/>
                <a:t>X</a:t>
              </a:r>
              <a:endParaRPr lang="ru-RU" dirty="0"/>
            </a:p>
          </p:txBody>
        </p:sp>
        <p:cxnSp>
          <p:nvCxnSpPr>
            <p:cNvPr id="13" name="Прямая со стрелкой 12">
              <a:extLst>
                <a:ext uri="{FF2B5EF4-FFF2-40B4-BE49-F238E27FC236}">
                  <a16:creationId xmlns:a16="http://schemas.microsoft.com/office/drawing/2014/main" id="{E7FA2B44-020A-444F-8AE3-083BE5588F30}"/>
                </a:ext>
              </a:extLst>
            </p:cNvPr>
            <p:cNvCxnSpPr>
              <a:cxnSpLocks/>
            </p:cNvCxnSpPr>
            <p:nvPr/>
          </p:nvCxnSpPr>
          <p:spPr>
            <a:xfrm flipV="1">
              <a:off x="8229600" y="573417"/>
              <a:ext cx="0" cy="49041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656EB72-F7E0-46B4-973C-16EDB7296198}"/>
                </a:ext>
              </a:extLst>
            </p:cNvPr>
            <p:cNvSpPr txBox="1"/>
            <p:nvPr/>
          </p:nvSpPr>
          <p:spPr>
            <a:xfrm>
              <a:off x="8275182" y="731370"/>
              <a:ext cx="461639" cy="369332"/>
            </a:xfrm>
            <a:prstGeom prst="rect">
              <a:avLst/>
            </a:prstGeom>
            <a:noFill/>
          </p:spPr>
          <p:txBody>
            <a:bodyPr wrap="square" rtlCol="0">
              <a:spAutoFit/>
            </a:bodyPr>
            <a:lstStyle/>
            <a:p>
              <a:r>
                <a:rPr lang="en-US" dirty="0"/>
                <a:t>E</a:t>
              </a:r>
              <a:endParaRPr lang="ru-RU" dirty="0"/>
            </a:p>
          </p:txBody>
        </p:sp>
      </p:grpSp>
      <p:graphicFrame>
        <p:nvGraphicFramePr>
          <p:cNvPr id="14" name="Объект 13">
            <a:extLst>
              <a:ext uri="{FF2B5EF4-FFF2-40B4-BE49-F238E27FC236}">
                <a16:creationId xmlns:a16="http://schemas.microsoft.com/office/drawing/2014/main" id="{48EFB251-DEFE-4DFF-8E07-812F293E5B0B}"/>
              </a:ext>
            </a:extLst>
          </p:cNvPr>
          <p:cNvGraphicFramePr>
            <a:graphicFrameLocks noChangeAspect="1"/>
          </p:cNvGraphicFramePr>
          <p:nvPr>
            <p:extLst>
              <p:ext uri="{D42A27DB-BD31-4B8C-83A1-F6EECF244321}">
                <p14:modId xmlns:p14="http://schemas.microsoft.com/office/powerpoint/2010/main" val="1295423373"/>
              </p:ext>
            </p:extLst>
          </p:nvPr>
        </p:nvGraphicFramePr>
        <p:xfrm>
          <a:off x="15281542" y="-2890589"/>
          <a:ext cx="6471244" cy="5336933"/>
        </p:xfrm>
        <a:graphic>
          <a:graphicData uri="http://schemas.openxmlformats.org/presentationml/2006/ole">
            <mc:AlternateContent xmlns:mc="http://schemas.openxmlformats.org/markup-compatibility/2006">
              <mc:Choice xmlns:v="urn:schemas-microsoft-com:vml" Requires="v">
                <p:oleObj spid="_x0000_s16743" r:id="rId6" imgW="3623040" imgH="2988000" progId="">
                  <p:embed/>
                </p:oleObj>
              </mc:Choice>
              <mc:Fallback>
                <p:oleObj r:id="rId6" imgW="3623040" imgH="2988000" progId="">
                  <p:embed/>
                  <p:pic>
                    <p:nvPicPr>
                      <p:cNvPr id="0" name=""/>
                      <p:cNvPicPr/>
                      <p:nvPr/>
                    </p:nvPicPr>
                    <p:blipFill>
                      <a:blip r:embed="rId7"/>
                      <a:stretch>
                        <a:fillRect/>
                      </a:stretch>
                    </p:blipFill>
                    <p:spPr>
                      <a:xfrm>
                        <a:off x="15281542" y="-2890589"/>
                        <a:ext cx="6471244" cy="5336933"/>
                      </a:xfrm>
                      <a:prstGeom prst="rect">
                        <a:avLst/>
                      </a:prstGeom>
                    </p:spPr>
                  </p:pic>
                </p:oleObj>
              </mc:Fallback>
            </mc:AlternateContent>
          </a:graphicData>
        </a:graphic>
      </p:graphicFrame>
      <p:graphicFrame>
        <p:nvGraphicFramePr>
          <p:cNvPr id="17" name="Объект 16">
            <a:extLst>
              <a:ext uri="{FF2B5EF4-FFF2-40B4-BE49-F238E27FC236}">
                <a16:creationId xmlns:a16="http://schemas.microsoft.com/office/drawing/2014/main" id="{D7901C74-7479-4E4D-8841-6E1C829FA88D}"/>
              </a:ext>
            </a:extLst>
          </p:cNvPr>
          <p:cNvGraphicFramePr>
            <a:graphicFrameLocks noChangeAspect="1"/>
          </p:cNvGraphicFramePr>
          <p:nvPr>
            <p:extLst>
              <p:ext uri="{D42A27DB-BD31-4B8C-83A1-F6EECF244321}">
                <p14:modId xmlns:p14="http://schemas.microsoft.com/office/powerpoint/2010/main" val="3436167370"/>
              </p:ext>
            </p:extLst>
          </p:nvPr>
        </p:nvGraphicFramePr>
        <p:xfrm>
          <a:off x="11676821" y="-2274783"/>
          <a:ext cx="3517491" cy="2843317"/>
        </p:xfrm>
        <a:graphic>
          <a:graphicData uri="http://schemas.openxmlformats.org/presentationml/2006/ole">
            <mc:AlternateContent xmlns:mc="http://schemas.openxmlformats.org/markup-compatibility/2006">
              <mc:Choice xmlns:v="urn:schemas-microsoft-com:vml" Requires="v">
                <p:oleObj spid="_x0000_s16744" r:id="rId8" imgW="3693600" imgH="2986560" progId="">
                  <p:embed/>
                </p:oleObj>
              </mc:Choice>
              <mc:Fallback>
                <p:oleObj r:id="rId8" imgW="3693600" imgH="2986560" progId="">
                  <p:embed/>
                  <p:pic>
                    <p:nvPicPr>
                      <p:cNvPr id="0" name=""/>
                      <p:cNvPicPr/>
                      <p:nvPr/>
                    </p:nvPicPr>
                    <p:blipFill>
                      <a:blip r:embed="rId9"/>
                      <a:stretch>
                        <a:fillRect/>
                      </a:stretch>
                    </p:blipFill>
                    <p:spPr>
                      <a:xfrm>
                        <a:off x="11676821" y="-2274783"/>
                        <a:ext cx="3517491" cy="2843317"/>
                      </a:xfrm>
                      <a:prstGeom prst="rect">
                        <a:avLst/>
                      </a:prstGeom>
                    </p:spPr>
                  </p:pic>
                </p:oleObj>
              </mc:Fallback>
            </mc:AlternateContent>
          </a:graphicData>
        </a:graphic>
      </p:graphicFrame>
      <p:sp>
        <p:nvSpPr>
          <p:cNvPr id="20" name="TextBox 19">
            <a:extLst>
              <a:ext uri="{FF2B5EF4-FFF2-40B4-BE49-F238E27FC236}">
                <a16:creationId xmlns:a16="http://schemas.microsoft.com/office/drawing/2014/main" id="{DAF3E49B-B63D-4FC9-A6CD-CE5107984E03}"/>
              </a:ext>
            </a:extLst>
          </p:cNvPr>
          <p:cNvSpPr txBox="1"/>
          <p:nvPr/>
        </p:nvSpPr>
        <p:spPr>
          <a:xfrm>
            <a:off x="4814157" y="2363463"/>
            <a:ext cx="1703021" cy="553998"/>
          </a:xfrm>
          <a:prstGeom prst="rect">
            <a:avLst/>
          </a:prstGeom>
          <a:solidFill>
            <a:srgbClr val="FFEFBF"/>
          </a:solidFill>
          <a:ln w="38100">
            <a:solidFill>
              <a:schemeClr val="tx1">
                <a:lumMod val="95000"/>
                <a:lumOff val="5000"/>
              </a:schemeClr>
            </a:solidFill>
          </a:ln>
        </p:spPr>
        <p:txBody>
          <a:bodyPr wrap="square" rtlCol="0">
            <a:spAutoFit/>
          </a:bodyPr>
          <a:lstStyle/>
          <a:p>
            <a:r>
              <a:rPr lang="en-US" sz="1500" dirty="0">
                <a:ln>
                  <a:solidFill>
                    <a:srgbClr val="7030A0"/>
                  </a:solidFill>
                </a:ln>
              </a:rPr>
              <a:t>E(x)</a:t>
            </a:r>
            <a:endParaRPr lang="ru-RU" sz="1500" dirty="0">
              <a:ln>
                <a:solidFill>
                  <a:srgbClr val="7030A0"/>
                </a:solidFill>
              </a:ln>
            </a:endParaRPr>
          </a:p>
          <a:p>
            <a:r>
              <a:rPr lang="en-US" sz="1500" dirty="0"/>
              <a:t>Uniform field</a:t>
            </a:r>
            <a:endParaRPr lang="ru-RU" sz="15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72A2479-B6A3-417A-BFB3-2E4E97B53F0E}"/>
                  </a:ext>
                </a:extLst>
              </p:cNvPr>
              <p:cNvSpPr txBox="1"/>
              <p:nvPr/>
            </p:nvSpPr>
            <p:spPr>
              <a:xfrm>
                <a:off x="-163907" y="496221"/>
                <a:ext cx="7376205" cy="1867242"/>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
                    </m:oMathParaPr>
                    <m:oMath xmlns:m="http://schemas.openxmlformats.org/officeDocument/2006/math">
                      <m:r>
                        <m:rPr>
                          <m:sty m:val="p"/>
                        </m:rPr>
                        <a:rPr lang="en-US" sz="3600" i="1" smtClean="0">
                          <a:solidFill>
                            <a:srgbClr val="7030A0"/>
                          </a:solidFill>
                          <a:latin typeface="Cambria Math" panose="02040503050406030204" pitchFamily="18" charset="0"/>
                        </a:rPr>
                        <m:t>E</m:t>
                      </m:r>
                      <m:r>
                        <a:rPr lang="ru-RU" sz="3600" b="0" i="1" smtClean="0">
                          <a:solidFill>
                            <a:srgbClr val="7030A0"/>
                          </a:solidFill>
                          <a:latin typeface="Cambria Math" panose="02040503050406030204" pitchFamily="18" charset="0"/>
                        </a:rPr>
                        <m:t>=</m:t>
                      </m:r>
                      <m:f>
                        <m:fPr>
                          <m:ctrlPr>
                            <a:rPr lang="ru-RU" sz="3600" i="1">
                              <a:solidFill>
                                <a:srgbClr val="7030A0"/>
                              </a:solidFill>
                              <a:latin typeface="Cambria Math" panose="02040503050406030204" pitchFamily="18" charset="0"/>
                            </a:rPr>
                          </m:ctrlPr>
                        </m:fPr>
                        <m:num>
                          <m:r>
                            <a:rPr lang="en-US" sz="3600" b="0" i="1" smtClean="0">
                              <a:solidFill>
                                <a:srgbClr val="7030A0"/>
                              </a:solidFill>
                              <a:latin typeface="Cambria Math" panose="02040503050406030204" pitchFamily="18" charset="0"/>
                            </a:rPr>
                            <m:t>𝑘</m:t>
                          </m:r>
                          <m:r>
                            <a:rPr lang="en-US" sz="3600" i="1">
                              <a:solidFill>
                                <a:srgbClr val="7030A0"/>
                              </a:solidFill>
                              <a:latin typeface="Cambria Math" panose="02040503050406030204" pitchFamily="18" charset="0"/>
                            </a:rPr>
                            <m:t>𝑈</m:t>
                          </m:r>
                        </m:num>
                        <m:den>
                          <m:r>
                            <a:rPr lang="en-US" sz="3600" i="1">
                              <a:solidFill>
                                <a:srgbClr val="7030A0"/>
                              </a:solidFill>
                              <a:latin typeface="Cambria Math" panose="02040503050406030204" pitchFamily="18" charset="0"/>
                              <a:ea typeface="Cambria Math" panose="02040503050406030204" pitchFamily="18" charset="0"/>
                            </a:rPr>
                            <m:t>𝜋</m:t>
                          </m:r>
                          <m:r>
                            <a:rPr lang="en-US" sz="3600" i="1">
                              <a:solidFill>
                                <a:srgbClr val="7030A0"/>
                              </a:solidFill>
                              <a:latin typeface="Cambria Math" panose="02040503050406030204" pitchFamily="18" charset="0"/>
                              <a:ea typeface="Cambria Math" panose="02040503050406030204" pitchFamily="18" charset="0"/>
                            </a:rPr>
                            <m:t>𝑑</m:t>
                          </m:r>
                        </m:den>
                      </m:f>
                      <m:r>
                        <m:rPr>
                          <m:sty m:val="p"/>
                        </m:rPr>
                        <a:rPr lang="en-US" sz="3600">
                          <a:solidFill>
                            <a:srgbClr val="7030A0"/>
                          </a:solidFill>
                          <a:latin typeface="Cambria Math" panose="02040503050406030204" pitchFamily="18" charset="0"/>
                        </a:rPr>
                        <m:t>arctg</m:t>
                      </m:r>
                      <m:r>
                        <a:rPr lang="en-US" sz="3600" i="1">
                          <a:solidFill>
                            <a:srgbClr val="7030A0"/>
                          </a:solidFill>
                          <a:latin typeface="Cambria Math" panose="02040503050406030204" pitchFamily="18" charset="0"/>
                        </a:rPr>
                        <m:t>⁡</m:t>
                      </m:r>
                      <m:d>
                        <m:dPr>
                          <m:ctrlPr>
                            <a:rPr lang="en-US" sz="3600" i="1">
                              <a:solidFill>
                                <a:srgbClr val="7030A0"/>
                              </a:solidFill>
                              <a:latin typeface="Cambria Math" panose="02040503050406030204" pitchFamily="18" charset="0"/>
                            </a:rPr>
                          </m:ctrlPr>
                        </m:dPr>
                        <m:e>
                          <m:f>
                            <m:fPr>
                              <m:ctrlPr>
                                <a:rPr lang="en-US" sz="3600" i="1">
                                  <a:solidFill>
                                    <a:srgbClr val="7030A0"/>
                                  </a:solidFill>
                                  <a:latin typeface="Cambria Math" panose="02040503050406030204" pitchFamily="18" charset="0"/>
                                </a:rPr>
                              </m:ctrlPr>
                            </m:fPr>
                            <m:num>
                              <m:r>
                                <a:rPr lang="en-US" sz="3600" i="1">
                                  <a:solidFill>
                                    <a:srgbClr val="7030A0"/>
                                  </a:solidFill>
                                  <a:latin typeface="Cambria Math" panose="02040503050406030204" pitchFamily="18" charset="0"/>
                                </a:rPr>
                                <m:t>𝑎</m:t>
                              </m:r>
                              <m:r>
                                <a:rPr lang="ru-RU" sz="3600" b="0" i="1" baseline="30000" smtClean="0">
                                  <a:solidFill>
                                    <a:srgbClr val="7030A0"/>
                                  </a:solidFill>
                                  <a:latin typeface="Cambria Math" panose="02040503050406030204" pitchFamily="18" charset="0"/>
                                </a:rPr>
                                <m:t>2</m:t>
                              </m:r>
                            </m:num>
                            <m:den>
                              <m:r>
                                <a:rPr lang="en-US" sz="3600" b="0" i="1" smtClean="0">
                                  <a:solidFill>
                                    <a:srgbClr val="7030A0"/>
                                  </a:solidFill>
                                  <a:latin typeface="Cambria Math" panose="02040503050406030204" pitchFamily="18" charset="0"/>
                                </a:rPr>
                                <m:t>𝑥</m:t>
                              </m:r>
                              <m:r>
                                <a:rPr lang="en-US" sz="3600" i="1">
                                  <a:solidFill>
                                    <a:srgbClr val="7030A0"/>
                                  </a:solidFill>
                                  <a:latin typeface="Cambria Math" panose="02040503050406030204" pitchFamily="18" charset="0"/>
                                </a:rPr>
                                <m:t> </m:t>
                              </m:r>
                              <m:rad>
                                <m:radPr>
                                  <m:degHide m:val="on"/>
                                  <m:ctrlPr>
                                    <a:rPr lang="en-US" sz="3600" i="1">
                                      <a:solidFill>
                                        <a:srgbClr val="7030A0"/>
                                      </a:solidFill>
                                      <a:latin typeface="Cambria Math" panose="02040503050406030204" pitchFamily="18" charset="0"/>
                                    </a:rPr>
                                  </m:ctrlPr>
                                </m:radPr>
                                <m:deg/>
                                <m:e>
                                  <m:r>
                                    <a:rPr lang="ru-RU" sz="3600" b="0" i="1" smtClean="0">
                                      <a:solidFill>
                                        <a:srgbClr val="7030A0"/>
                                      </a:solidFill>
                                      <a:latin typeface="Cambria Math" panose="02040503050406030204" pitchFamily="18" charset="0"/>
                                    </a:rPr>
                                    <m:t>2</m:t>
                                  </m:r>
                                  <m:r>
                                    <a:rPr lang="en-US" sz="3600" i="1">
                                      <a:solidFill>
                                        <a:srgbClr val="7030A0"/>
                                      </a:solidFill>
                                      <a:latin typeface="Cambria Math" panose="02040503050406030204" pitchFamily="18" charset="0"/>
                                    </a:rPr>
                                    <m:t>𝑎</m:t>
                                  </m:r>
                                  <m:r>
                                    <a:rPr lang="en-US" sz="3600" i="1" baseline="30000">
                                      <a:solidFill>
                                        <a:srgbClr val="7030A0"/>
                                      </a:solidFill>
                                      <a:latin typeface="Cambria Math" panose="02040503050406030204" pitchFamily="18" charset="0"/>
                                    </a:rPr>
                                    <m:t>2</m:t>
                                  </m:r>
                                  <m:r>
                                    <a:rPr lang="en-US" sz="3600" i="1">
                                      <a:solidFill>
                                        <a:srgbClr val="7030A0"/>
                                      </a:solidFill>
                                      <a:latin typeface="Cambria Math" panose="02040503050406030204" pitchFamily="18" charset="0"/>
                                    </a:rPr>
                                    <m:t>+</m:t>
                                  </m:r>
                                  <m:r>
                                    <a:rPr lang="en-US" sz="3600" b="0" i="1" smtClean="0">
                                      <a:solidFill>
                                        <a:srgbClr val="7030A0"/>
                                      </a:solidFill>
                                      <a:latin typeface="Cambria Math" panose="02040503050406030204" pitchFamily="18" charset="0"/>
                                    </a:rPr>
                                    <m:t>𝑥</m:t>
                                  </m:r>
                                  <m:r>
                                    <a:rPr lang="en-US" sz="3600" i="1" baseline="30000">
                                      <a:solidFill>
                                        <a:srgbClr val="7030A0"/>
                                      </a:solidFill>
                                      <a:latin typeface="Cambria Math" panose="02040503050406030204" pitchFamily="18" charset="0"/>
                                    </a:rPr>
                                    <m:t>2</m:t>
                                  </m:r>
                                </m:e>
                              </m:rad>
                            </m:den>
                          </m:f>
                        </m:e>
                      </m:d>
                    </m:oMath>
                  </m:oMathPara>
                </a14:m>
                <a:endParaRPr lang="ru-RU" sz="2800" b="0" dirty="0"/>
              </a:p>
            </p:txBody>
          </p:sp>
        </mc:Choice>
        <mc:Fallback xmlns="">
          <p:sp>
            <p:nvSpPr>
              <p:cNvPr id="25" name="TextBox 24">
                <a:extLst>
                  <a:ext uri="{FF2B5EF4-FFF2-40B4-BE49-F238E27FC236}">
                    <a16:creationId xmlns:a16="http://schemas.microsoft.com/office/drawing/2014/main" id="{072A2479-B6A3-417A-BFB3-2E4E97B53F0E}"/>
                  </a:ext>
                </a:extLst>
              </p:cNvPr>
              <p:cNvSpPr txBox="1">
                <a:spLocks noRot="1" noChangeAspect="1" noMove="1" noResize="1" noEditPoints="1" noAdjustHandles="1" noChangeArrowheads="1" noChangeShapeType="1" noTextEdit="1"/>
              </p:cNvSpPr>
              <p:nvPr/>
            </p:nvSpPr>
            <p:spPr>
              <a:xfrm>
                <a:off x="-163907" y="496221"/>
                <a:ext cx="7376205" cy="1867242"/>
              </a:xfrm>
              <a:prstGeom prst="rect">
                <a:avLst/>
              </a:prstGeom>
              <a:blipFill>
                <a:blip r:embed="rId10"/>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312394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99000"/>
          </a:schemeClr>
        </a:solidFill>
        <a:effectLst/>
      </p:bgPr>
    </p:bg>
    <p:spTree>
      <p:nvGrpSpPr>
        <p:cNvPr id="1" name=""/>
        <p:cNvGrpSpPr/>
        <p:nvPr/>
      </p:nvGrpSpPr>
      <p:grpSpPr>
        <a:xfrm>
          <a:off x="0" y="0"/>
          <a:ext cx="0" cy="0"/>
          <a:chOff x="0" y="0"/>
          <a:chExt cx="0" cy="0"/>
        </a:xfrm>
      </p:grpSpPr>
      <p:cxnSp>
        <p:nvCxnSpPr>
          <p:cNvPr id="31" name="Прямая соединительная линия 30">
            <a:extLst>
              <a:ext uri="{FF2B5EF4-FFF2-40B4-BE49-F238E27FC236}">
                <a16:creationId xmlns:a16="http://schemas.microsoft.com/office/drawing/2014/main" id="{4B332379-8197-467F-9CAB-F97B15939DE4}"/>
              </a:ext>
            </a:extLst>
          </p:cNvPr>
          <p:cNvCxnSpPr>
            <a:cxnSpLocks/>
          </p:cNvCxnSpPr>
          <p:nvPr/>
        </p:nvCxnSpPr>
        <p:spPr>
          <a:xfrm>
            <a:off x="2201662" y="5053534"/>
            <a:ext cx="2427316" cy="0"/>
          </a:xfrm>
          <a:prstGeom prst="line">
            <a:avLst/>
          </a:prstGeom>
          <a:ln w="28575">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a:extLst>
              <a:ext uri="{FF2B5EF4-FFF2-40B4-BE49-F238E27FC236}">
                <a16:creationId xmlns:a16="http://schemas.microsoft.com/office/drawing/2014/main" id="{88452BB9-DFBA-4E9D-A161-87D98902C27A}"/>
              </a:ext>
            </a:extLst>
          </p:cNvPr>
          <p:cNvCxnSpPr>
            <a:cxnSpLocks/>
          </p:cNvCxnSpPr>
          <p:nvPr/>
        </p:nvCxnSpPr>
        <p:spPr>
          <a:xfrm>
            <a:off x="4012707" y="3317914"/>
            <a:ext cx="977014" cy="295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Прямоугольник 21">
            <a:extLst>
              <a:ext uri="{FF2B5EF4-FFF2-40B4-BE49-F238E27FC236}">
                <a16:creationId xmlns:a16="http://schemas.microsoft.com/office/drawing/2014/main" id="{BF0D7503-C039-45E9-95D9-28328594C409}"/>
              </a:ext>
            </a:extLst>
          </p:cNvPr>
          <p:cNvSpPr/>
          <p:nvPr/>
        </p:nvSpPr>
        <p:spPr>
          <a:xfrm>
            <a:off x="3834510" y="1096460"/>
            <a:ext cx="3220278" cy="4413388"/>
          </a:xfrm>
          <a:prstGeom prst="rect">
            <a:avLst/>
          </a:prstGeom>
          <a:solidFill>
            <a:schemeClr val="accent3">
              <a:lumMod val="60000"/>
              <a:lumOff val="40000"/>
              <a:alpha val="96000"/>
            </a:schemeClr>
          </a:solidFill>
          <a:ln>
            <a:noFill/>
          </a:ln>
          <a:scene3d>
            <a:camera prst="isometricRightUp"/>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17" name="TextBox 16">
            <a:extLst>
              <a:ext uri="{FF2B5EF4-FFF2-40B4-BE49-F238E27FC236}">
                <a16:creationId xmlns:a16="http://schemas.microsoft.com/office/drawing/2014/main" id="{2DBDE8FE-B40E-44E6-942E-1C5621020EC3}"/>
              </a:ext>
            </a:extLst>
          </p:cNvPr>
          <p:cNvSpPr txBox="1"/>
          <p:nvPr/>
        </p:nvSpPr>
        <p:spPr>
          <a:xfrm>
            <a:off x="1165242" y="2705671"/>
            <a:ext cx="503896" cy="369332"/>
          </a:xfrm>
          <a:prstGeom prst="rect">
            <a:avLst/>
          </a:prstGeom>
          <a:noFill/>
        </p:spPr>
        <p:txBody>
          <a:bodyPr wrap="square" rtlCol="0">
            <a:spAutoFit/>
          </a:bodyPr>
          <a:lstStyle/>
          <a:p>
            <a:r>
              <a:rPr lang="en-US" dirty="0"/>
              <a:t>h</a:t>
            </a:r>
            <a:endParaRPr lang="ru-RU" dirty="0"/>
          </a:p>
        </p:txBody>
      </p:sp>
      <p:cxnSp>
        <p:nvCxnSpPr>
          <p:cNvPr id="16" name="Прямая соединительная линия 15">
            <a:extLst>
              <a:ext uri="{FF2B5EF4-FFF2-40B4-BE49-F238E27FC236}">
                <a16:creationId xmlns:a16="http://schemas.microsoft.com/office/drawing/2014/main" id="{13327730-EFB5-4173-B652-0FB5A327599F}"/>
              </a:ext>
            </a:extLst>
          </p:cNvPr>
          <p:cNvCxnSpPr>
            <a:cxnSpLocks/>
          </p:cNvCxnSpPr>
          <p:nvPr/>
        </p:nvCxnSpPr>
        <p:spPr>
          <a:xfrm>
            <a:off x="674147" y="3274707"/>
            <a:ext cx="1155211" cy="295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Прямоугольник 14">
            <a:extLst>
              <a:ext uri="{FF2B5EF4-FFF2-40B4-BE49-F238E27FC236}">
                <a16:creationId xmlns:a16="http://schemas.microsoft.com/office/drawing/2014/main" id="{7C7C8806-6E53-4B38-8A38-3DA424F09C2B}"/>
              </a:ext>
            </a:extLst>
          </p:cNvPr>
          <p:cNvSpPr/>
          <p:nvPr/>
        </p:nvSpPr>
        <p:spPr>
          <a:xfrm>
            <a:off x="175345" y="1222306"/>
            <a:ext cx="3220278" cy="4413388"/>
          </a:xfrm>
          <a:prstGeom prst="rect">
            <a:avLst/>
          </a:prstGeom>
          <a:solidFill>
            <a:schemeClr val="accent3">
              <a:lumMod val="60000"/>
              <a:lumOff val="40000"/>
              <a:alpha val="96000"/>
            </a:schemeClr>
          </a:solidFill>
          <a:ln>
            <a:noFill/>
          </a:ln>
          <a:scene3d>
            <a:camera prst="isometricRightUp"/>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2" name="Текст 1">
            <a:extLst>
              <a:ext uri="{FF2B5EF4-FFF2-40B4-BE49-F238E27FC236}">
                <a16:creationId xmlns:a16="http://schemas.microsoft.com/office/drawing/2014/main" id="{DD69B33E-69E7-41E9-8480-FDB9E617985E}"/>
              </a:ext>
            </a:extLst>
          </p:cNvPr>
          <p:cNvSpPr>
            <a:spLocks noGrp="1"/>
          </p:cNvSpPr>
          <p:nvPr>
            <p:ph type="body" sz="quarter" idx="11"/>
          </p:nvPr>
        </p:nvSpPr>
        <p:spPr/>
        <p:txBody>
          <a:bodyPr/>
          <a:lstStyle/>
          <a:p>
            <a:r>
              <a:rPr lang="en-US" dirty="0"/>
              <a:t>Ball-induced charges on plates</a:t>
            </a:r>
            <a:endParaRPr lang="ru-RU" dirty="0"/>
          </a:p>
        </p:txBody>
      </p:sp>
      <p:sp>
        <p:nvSpPr>
          <p:cNvPr id="5" name="Номер слайда 4">
            <a:extLst>
              <a:ext uri="{FF2B5EF4-FFF2-40B4-BE49-F238E27FC236}">
                <a16:creationId xmlns:a16="http://schemas.microsoft.com/office/drawing/2014/main" id="{FCD4491E-77A5-4094-85F9-B9039DB0B85D}"/>
              </a:ext>
            </a:extLst>
          </p:cNvPr>
          <p:cNvSpPr>
            <a:spLocks noGrp="1"/>
          </p:cNvSpPr>
          <p:nvPr>
            <p:ph type="sldNum" sz="quarter" idx="13"/>
          </p:nvPr>
        </p:nvSpPr>
        <p:spPr/>
        <p:txBody>
          <a:bodyPr/>
          <a:lstStyle/>
          <a:p>
            <a:fld id="{3FA27E8C-1FE8-9843-A47B-9490F8A0C55F}" type="slidenum">
              <a:rPr lang="ru-RU" smtClean="0"/>
              <a:t>9</a:t>
            </a:fld>
            <a:endParaRPr lang="ru-RU"/>
          </a:p>
        </p:txBody>
      </p:sp>
      <p:sp>
        <p:nvSpPr>
          <p:cNvPr id="9" name="Овал 8">
            <a:extLst>
              <a:ext uri="{FF2B5EF4-FFF2-40B4-BE49-F238E27FC236}">
                <a16:creationId xmlns:a16="http://schemas.microsoft.com/office/drawing/2014/main" id="{0D0656BB-18CF-444B-8B15-4821FFE197A1}"/>
              </a:ext>
            </a:extLst>
          </p:cNvPr>
          <p:cNvSpPr/>
          <p:nvPr/>
        </p:nvSpPr>
        <p:spPr>
          <a:xfrm>
            <a:off x="3180555" y="3154912"/>
            <a:ext cx="326004" cy="326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1" name="Прямая соединительная линия 10">
            <a:extLst>
              <a:ext uri="{FF2B5EF4-FFF2-40B4-BE49-F238E27FC236}">
                <a16:creationId xmlns:a16="http://schemas.microsoft.com/office/drawing/2014/main" id="{0A418D39-9838-47A5-AF67-475922780372}"/>
              </a:ext>
            </a:extLst>
          </p:cNvPr>
          <p:cNvCxnSpPr>
            <a:cxnSpLocks/>
          </p:cNvCxnSpPr>
          <p:nvPr/>
        </p:nvCxnSpPr>
        <p:spPr>
          <a:xfrm>
            <a:off x="2074713" y="3303154"/>
            <a:ext cx="994906" cy="147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Овал 17">
            <a:extLst>
              <a:ext uri="{FF2B5EF4-FFF2-40B4-BE49-F238E27FC236}">
                <a16:creationId xmlns:a16="http://schemas.microsoft.com/office/drawing/2014/main" id="{5642C958-7B67-4C55-816E-BB7AFF3C8EC9}"/>
              </a:ext>
            </a:extLst>
          </p:cNvPr>
          <p:cNvSpPr/>
          <p:nvPr/>
        </p:nvSpPr>
        <p:spPr>
          <a:xfrm>
            <a:off x="175345" y="3111705"/>
            <a:ext cx="326004" cy="326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TextBox 18">
            <a:extLst>
              <a:ext uri="{FF2B5EF4-FFF2-40B4-BE49-F238E27FC236}">
                <a16:creationId xmlns:a16="http://schemas.microsoft.com/office/drawing/2014/main" id="{B2526975-63A1-4414-BF0F-6BD4535EF03D}"/>
              </a:ext>
            </a:extLst>
          </p:cNvPr>
          <p:cNvSpPr txBox="1"/>
          <p:nvPr/>
        </p:nvSpPr>
        <p:spPr>
          <a:xfrm>
            <a:off x="3067072" y="2770820"/>
            <a:ext cx="503896" cy="369332"/>
          </a:xfrm>
          <a:prstGeom prst="rect">
            <a:avLst/>
          </a:prstGeom>
          <a:noFill/>
        </p:spPr>
        <p:txBody>
          <a:bodyPr wrap="square" rtlCol="0">
            <a:spAutoFit/>
          </a:bodyPr>
          <a:lstStyle/>
          <a:p>
            <a:r>
              <a:rPr lang="ru-RU" dirty="0"/>
              <a:t>+</a:t>
            </a:r>
            <a:r>
              <a:rPr lang="en-US" dirty="0"/>
              <a:t>Q</a:t>
            </a:r>
            <a:endParaRPr lang="ru-RU" dirty="0"/>
          </a:p>
        </p:txBody>
      </p:sp>
      <p:sp>
        <p:nvSpPr>
          <p:cNvPr id="20" name="TextBox 19">
            <a:extLst>
              <a:ext uri="{FF2B5EF4-FFF2-40B4-BE49-F238E27FC236}">
                <a16:creationId xmlns:a16="http://schemas.microsoft.com/office/drawing/2014/main" id="{1DE76181-3B20-4B8A-9BA1-46B75190870A}"/>
              </a:ext>
            </a:extLst>
          </p:cNvPr>
          <p:cNvSpPr txBox="1"/>
          <p:nvPr/>
        </p:nvSpPr>
        <p:spPr>
          <a:xfrm>
            <a:off x="0" y="2770820"/>
            <a:ext cx="503896" cy="369332"/>
          </a:xfrm>
          <a:prstGeom prst="rect">
            <a:avLst/>
          </a:prstGeom>
          <a:noFill/>
        </p:spPr>
        <p:txBody>
          <a:bodyPr wrap="square" rtlCol="0">
            <a:spAutoFit/>
          </a:bodyPr>
          <a:lstStyle/>
          <a:p>
            <a:r>
              <a:rPr lang="ru-RU" dirty="0"/>
              <a:t>-</a:t>
            </a:r>
            <a:r>
              <a:rPr lang="en-US" dirty="0"/>
              <a:t>Q</a:t>
            </a:r>
            <a:endParaRPr lang="ru-RU"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579BC79-0BEA-4AC4-92AB-4BAC502E2410}"/>
                  </a:ext>
                </a:extLst>
              </p:cNvPr>
              <p:cNvSpPr txBox="1"/>
              <p:nvPr/>
            </p:nvSpPr>
            <p:spPr>
              <a:xfrm>
                <a:off x="4385520" y="1678743"/>
                <a:ext cx="7737003" cy="1106521"/>
              </a:xfrm>
              <a:prstGeom prst="rect">
                <a:avLst/>
              </a:prstGeom>
              <a:noFill/>
              <a:ln w="57150">
                <a:solidFill>
                  <a:schemeClr val="tx1">
                    <a:lumMod val="95000"/>
                    <a:lumOff val="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chemeClr val="bg2">
                                  <a:lumMod val="10000"/>
                                </a:schemeClr>
                              </a:solidFill>
                              <a:latin typeface="Cambria Math" panose="02040503050406030204" pitchFamily="18" charset="0"/>
                            </a:rPr>
                          </m:ctrlPr>
                        </m:sSubPr>
                        <m:e>
                          <m:r>
                            <a:rPr lang="en-US" sz="3200" b="1" i="1" smtClean="0">
                              <a:solidFill>
                                <a:schemeClr val="bg2">
                                  <a:lumMod val="10000"/>
                                </a:schemeClr>
                              </a:solidFill>
                              <a:latin typeface="Cambria Math" panose="02040503050406030204" pitchFamily="18" charset="0"/>
                            </a:rPr>
                            <m:t>𝑬</m:t>
                          </m:r>
                        </m:e>
                        <m:sub>
                          <m:r>
                            <a:rPr lang="en-US" sz="3200" b="1" i="1" smtClean="0">
                              <a:solidFill>
                                <a:schemeClr val="bg2">
                                  <a:lumMod val="10000"/>
                                </a:schemeClr>
                              </a:solidFill>
                              <a:latin typeface="Cambria Math" panose="02040503050406030204" pitchFamily="18" charset="0"/>
                            </a:rPr>
                            <m:t>𝒊𝒏𝒅</m:t>
                          </m:r>
                        </m:sub>
                      </m:sSub>
                      <m:r>
                        <a:rPr lang="ru-RU" sz="3200" b="1" i="0">
                          <a:solidFill>
                            <a:schemeClr val="bg2">
                              <a:lumMod val="10000"/>
                            </a:schemeClr>
                          </a:solidFill>
                          <a:latin typeface="Cambria Math" panose="02040503050406030204" pitchFamily="18" charset="0"/>
                        </a:rPr>
                        <m:t>=</m:t>
                      </m:r>
                      <m:f>
                        <m:fPr>
                          <m:ctrlPr>
                            <a:rPr lang="ru-RU" sz="3200" b="1" i="1">
                              <a:solidFill>
                                <a:schemeClr val="bg2">
                                  <a:lumMod val="10000"/>
                                </a:schemeClr>
                              </a:solidFill>
                              <a:latin typeface="Cambria Math" panose="02040503050406030204" pitchFamily="18" charset="0"/>
                            </a:rPr>
                          </m:ctrlPr>
                        </m:fPr>
                        <m:num>
                          <m:r>
                            <a:rPr lang="ru-RU" sz="3200" b="1" i="0">
                              <a:solidFill>
                                <a:schemeClr val="bg2">
                                  <a:lumMod val="10000"/>
                                </a:schemeClr>
                              </a:solidFill>
                              <a:latin typeface="Cambria Math" panose="02040503050406030204" pitchFamily="18" charset="0"/>
                            </a:rPr>
                            <m:t>𝟏</m:t>
                          </m:r>
                        </m:num>
                        <m:den>
                          <m:r>
                            <a:rPr lang="ru-RU" sz="3200" b="1" i="0">
                              <a:solidFill>
                                <a:schemeClr val="bg2">
                                  <a:lumMod val="10000"/>
                                </a:schemeClr>
                              </a:solidFill>
                              <a:latin typeface="Cambria Math" panose="02040503050406030204" pitchFamily="18" charset="0"/>
                            </a:rPr>
                            <m:t>𝟒</m:t>
                          </m:r>
                          <m:r>
                            <a:rPr lang="ru-RU" sz="3200" b="1" i="1">
                              <a:solidFill>
                                <a:schemeClr val="bg2">
                                  <a:lumMod val="10000"/>
                                </a:schemeClr>
                              </a:solidFill>
                              <a:latin typeface="Cambria Math" panose="02040503050406030204" pitchFamily="18" charset="0"/>
                            </a:rPr>
                            <m:t>𝝅</m:t>
                          </m:r>
                          <m:sSub>
                            <m:sSubPr>
                              <m:ctrlPr>
                                <a:rPr lang="ru-RU" sz="3200" b="1" i="1">
                                  <a:solidFill>
                                    <a:schemeClr val="bg2">
                                      <a:lumMod val="10000"/>
                                    </a:schemeClr>
                                  </a:solidFill>
                                  <a:latin typeface="Cambria Math" panose="02040503050406030204" pitchFamily="18" charset="0"/>
                                </a:rPr>
                              </m:ctrlPr>
                            </m:sSubPr>
                            <m:e>
                              <m:r>
                                <a:rPr lang="ru-RU" sz="3200" b="1" i="1">
                                  <a:solidFill>
                                    <a:schemeClr val="bg2">
                                      <a:lumMod val="10000"/>
                                    </a:schemeClr>
                                  </a:solidFill>
                                  <a:latin typeface="Cambria Math" panose="02040503050406030204" pitchFamily="18" charset="0"/>
                                </a:rPr>
                                <m:t>𝜺</m:t>
                              </m:r>
                            </m:e>
                            <m:sub>
                              <m:r>
                                <a:rPr lang="ru-RU" sz="3200" b="1" i="1" smtClean="0">
                                  <a:solidFill>
                                    <a:schemeClr val="bg2">
                                      <a:lumMod val="10000"/>
                                    </a:schemeClr>
                                  </a:solidFill>
                                  <a:latin typeface="Cambria Math" panose="02040503050406030204" pitchFamily="18" charset="0"/>
                                </a:rPr>
                                <m:t>𝟎</m:t>
                              </m:r>
                            </m:sub>
                          </m:sSub>
                        </m:den>
                      </m:f>
                      <m:r>
                        <a:rPr lang="en-US" sz="3200" b="1" i="1" smtClean="0">
                          <a:solidFill>
                            <a:schemeClr val="bg2">
                              <a:lumMod val="10000"/>
                            </a:schemeClr>
                          </a:solidFill>
                          <a:latin typeface="Cambria Math" panose="02040503050406030204" pitchFamily="18" charset="0"/>
                        </a:rPr>
                        <m:t>𝑸</m:t>
                      </m:r>
                      <m:d>
                        <m:dPr>
                          <m:ctrlPr>
                            <a:rPr lang="ru-RU" sz="3200" b="1" i="1">
                              <a:solidFill>
                                <a:schemeClr val="bg2">
                                  <a:lumMod val="10000"/>
                                </a:schemeClr>
                              </a:solidFill>
                              <a:latin typeface="Cambria Math" panose="02040503050406030204" pitchFamily="18" charset="0"/>
                            </a:rPr>
                          </m:ctrlPr>
                        </m:dPr>
                        <m:e>
                          <m:f>
                            <m:fPr>
                              <m:ctrlPr>
                                <a:rPr lang="ru-RU" sz="3200" b="1" i="1">
                                  <a:solidFill>
                                    <a:schemeClr val="bg2">
                                      <a:lumMod val="10000"/>
                                    </a:schemeClr>
                                  </a:solidFill>
                                  <a:latin typeface="Cambria Math" panose="02040503050406030204" pitchFamily="18" charset="0"/>
                                </a:rPr>
                              </m:ctrlPr>
                            </m:fPr>
                            <m:num>
                              <m:r>
                                <a:rPr lang="ru-RU" sz="3200" b="1" i="0">
                                  <a:solidFill>
                                    <a:schemeClr val="bg2">
                                      <a:lumMod val="10000"/>
                                    </a:schemeClr>
                                  </a:solidFill>
                                  <a:latin typeface="Cambria Math" panose="02040503050406030204" pitchFamily="18" charset="0"/>
                                </a:rPr>
                                <m:t>𝟏</m:t>
                              </m:r>
                            </m:num>
                            <m:den>
                              <m:sSup>
                                <m:sSupPr>
                                  <m:ctrlPr>
                                    <a:rPr lang="ru-RU" sz="3200" b="1" i="1">
                                      <a:solidFill>
                                        <a:schemeClr val="bg2">
                                          <a:lumMod val="10000"/>
                                        </a:schemeClr>
                                      </a:solidFill>
                                      <a:latin typeface="Cambria Math" panose="02040503050406030204" pitchFamily="18" charset="0"/>
                                    </a:rPr>
                                  </m:ctrlPr>
                                </m:sSupPr>
                                <m:e>
                                  <m:d>
                                    <m:dPr>
                                      <m:ctrlPr>
                                        <a:rPr lang="ru-RU" sz="3200" b="1" i="1">
                                          <a:solidFill>
                                            <a:schemeClr val="bg2">
                                              <a:lumMod val="10000"/>
                                            </a:schemeClr>
                                          </a:solidFill>
                                          <a:latin typeface="Cambria Math" panose="02040503050406030204" pitchFamily="18" charset="0"/>
                                        </a:rPr>
                                      </m:ctrlPr>
                                    </m:dPr>
                                    <m:e>
                                      <m:r>
                                        <a:rPr lang="ru-RU" sz="3200" b="1" i="1">
                                          <a:solidFill>
                                            <a:schemeClr val="bg2">
                                              <a:lumMod val="10000"/>
                                            </a:schemeClr>
                                          </a:solidFill>
                                          <a:latin typeface="Cambria Math" panose="02040503050406030204" pitchFamily="18" charset="0"/>
                                        </a:rPr>
                                        <m:t>𝒅</m:t>
                                      </m:r>
                                      <m:r>
                                        <a:rPr lang="ru-RU" sz="3200" b="1" i="0">
                                          <a:solidFill>
                                            <a:schemeClr val="bg2">
                                              <a:lumMod val="10000"/>
                                            </a:schemeClr>
                                          </a:solidFill>
                                          <a:latin typeface="Cambria Math" panose="02040503050406030204" pitchFamily="18" charset="0"/>
                                        </a:rPr>
                                        <m:t>−</m:t>
                                      </m:r>
                                      <m:r>
                                        <a:rPr lang="ru-RU" sz="3200" b="1" i="0">
                                          <a:solidFill>
                                            <a:schemeClr val="bg2">
                                              <a:lumMod val="10000"/>
                                            </a:schemeClr>
                                          </a:solidFill>
                                          <a:latin typeface="Cambria Math" panose="02040503050406030204" pitchFamily="18" charset="0"/>
                                        </a:rPr>
                                        <m:t>𝟐</m:t>
                                      </m:r>
                                      <m:r>
                                        <a:rPr lang="ru-RU" sz="3200" b="1" i="1">
                                          <a:solidFill>
                                            <a:schemeClr val="bg2">
                                              <a:lumMod val="10000"/>
                                            </a:schemeClr>
                                          </a:solidFill>
                                          <a:latin typeface="Cambria Math" panose="02040503050406030204" pitchFamily="18" charset="0"/>
                                        </a:rPr>
                                        <m:t>𝒙</m:t>
                                      </m:r>
                                    </m:e>
                                  </m:d>
                                </m:e>
                                <m:sup>
                                  <m:r>
                                    <a:rPr lang="ru-RU" sz="3200" b="1" i="0">
                                      <a:solidFill>
                                        <a:schemeClr val="bg2">
                                          <a:lumMod val="10000"/>
                                        </a:schemeClr>
                                      </a:solidFill>
                                      <a:latin typeface="Cambria Math" panose="02040503050406030204" pitchFamily="18" charset="0"/>
                                    </a:rPr>
                                    <m:t>𝟐</m:t>
                                  </m:r>
                                </m:sup>
                              </m:sSup>
                            </m:den>
                          </m:f>
                          <m:r>
                            <a:rPr lang="ru-RU" sz="3200" b="1" i="0">
                              <a:solidFill>
                                <a:schemeClr val="bg2">
                                  <a:lumMod val="10000"/>
                                </a:schemeClr>
                              </a:solidFill>
                              <a:latin typeface="Cambria Math" panose="02040503050406030204" pitchFamily="18" charset="0"/>
                            </a:rPr>
                            <m:t>−</m:t>
                          </m:r>
                          <m:f>
                            <m:fPr>
                              <m:ctrlPr>
                                <a:rPr lang="ru-RU" sz="3200" b="1" i="1">
                                  <a:solidFill>
                                    <a:schemeClr val="bg2">
                                      <a:lumMod val="10000"/>
                                    </a:schemeClr>
                                  </a:solidFill>
                                  <a:latin typeface="Cambria Math" panose="02040503050406030204" pitchFamily="18" charset="0"/>
                                </a:rPr>
                              </m:ctrlPr>
                            </m:fPr>
                            <m:num>
                              <m:r>
                                <a:rPr lang="ru-RU" sz="3200" b="1" i="0">
                                  <a:solidFill>
                                    <a:schemeClr val="bg2">
                                      <a:lumMod val="10000"/>
                                    </a:schemeClr>
                                  </a:solidFill>
                                  <a:latin typeface="Cambria Math" panose="02040503050406030204" pitchFamily="18" charset="0"/>
                                </a:rPr>
                                <m:t>𝟏</m:t>
                              </m:r>
                            </m:num>
                            <m:den>
                              <m:sSup>
                                <m:sSupPr>
                                  <m:ctrlPr>
                                    <a:rPr lang="ru-RU" sz="3200" b="1" i="1">
                                      <a:solidFill>
                                        <a:schemeClr val="bg2">
                                          <a:lumMod val="10000"/>
                                        </a:schemeClr>
                                      </a:solidFill>
                                      <a:latin typeface="Cambria Math" panose="02040503050406030204" pitchFamily="18" charset="0"/>
                                    </a:rPr>
                                  </m:ctrlPr>
                                </m:sSupPr>
                                <m:e>
                                  <m:d>
                                    <m:dPr>
                                      <m:ctrlPr>
                                        <a:rPr lang="ru-RU" sz="3200" b="1" i="1">
                                          <a:solidFill>
                                            <a:schemeClr val="bg2">
                                              <a:lumMod val="10000"/>
                                            </a:schemeClr>
                                          </a:solidFill>
                                          <a:latin typeface="Cambria Math" panose="02040503050406030204" pitchFamily="18" charset="0"/>
                                        </a:rPr>
                                      </m:ctrlPr>
                                    </m:dPr>
                                    <m:e>
                                      <m:r>
                                        <a:rPr lang="ru-RU" sz="3200" b="1" i="1">
                                          <a:solidFill>
                                            <a:schemeClr val="bg2">
                                              <a:lumMod val="10000"/>
                                            </a:schemeClr>
                                          </a:solidFill>
                                          <a:latin typeface="Cambria Math" panose="02040503050406030204" pitchFamily="18" charset="0"/>
                                        </a:rPr>
                                        <m:t>𝒅</m:t>
                                      </m:r>
                                      <m:r>
                                        <a:rPr lang="ru-RU" sz="3200" b="1" i="0">
                                          <a:solidFill>
                                            <a:schemeClr val="bg2">
                                              <a:lumMod val="10000"/>
                                            </a:schemeClr>
                                          </a:solidFill>
                                          <a:latin typeface="Cambria Math" panose="02040503050406030204" pitchFamily="18" charset="0"/>
                                        </a:rPr>
                                        <m:t>+</m:t>
                                      </m:r>
                                      <m:r>
                                        <a:rPr lang="ru-RU" sz="3200" b="1" i="0">
                                          <a:solidFill>
                                            <a:schemeClr val="bg2">
                                              <a:lumMod val="10000"/>
                                            </a:schemeClr>
                                          </a:solidFill>
                                          <a:latin typeface="Cambria Math" panose="02040503050406030204" pitchFamily="18" charset="0"/>
                                        </a:rPr>
                                        <m:t>𝟐</m:t>
                                      </m:r>
                                      <m:r>
                                        <a:rPr lang="ru-RU" sz="3200" b="1" i="1">
                                          <a:solidFill>
                                            <a:schemeClr val="bg2">
                                              <a:lumMod val="10000"/>
                                            </a:schemeClr>
                                          </a:solidFill>
                                          <a:latin typeface="Cambria Math" panose="02040503050406030204" pitchFamily="18" charset="0"/>
                                        </a:rPr>
                                        <m:t>𝒙</m:t>
                                      </m:r>
                                    </m:e>
                                  </m:d>
                                </m:e>
                                <m:sup>
                                  <m:r>
                                    <a:rPr lang="ru-RU" sz="3200" b="1" i="0">
                                      <a:solidFill>
                                        <a:schemeClr val="bg2">
                                          <a:lumMod val="10000"/>
                                        </a:schemeClr>
                                      </a:solidFill>
                                      <a:latin typeface="Cambria Math" panose="02040503050406030204" pitchFamily="18" charset="0"/>
                                    </a:rPr>
                                    <m:t>𝟐</m:t>
                                  </m:r>
                                </m:sup>
                              </m:sSup>
                            </m:den>
                          </m:f>
                        </m:e>
                      </m:d>
                    </m:oMath>
                  </m:oMathPara>
                </a14:m>
                <a:endParaRPr lang="ru-RU" sz="2400" b="1" dirty="0">
                  <a:solidFill>
                    <a:schemeClr val="bg2">
                      <a:lumMod val="10000"/>
                    </a:schemeClr>
                  </a:solidFill>
                </a:endParaRPr>
              </a:p>
            </p:txBody>
          </p:sp>
        </mc:Choice>
        <mc:Fallback xmlns="">
          <p:sp>
            <p:nvSpPr>
              <p:cNvPr id="21" name="TextBox 20">
                <a:extLst>
                  <a:ext uri="{FF2B5EF4-FFF2-40B4-BE49-F238E27FC236}">
                    <a16:creationId xmlns:a16="http://schemas.microsoft.com/office/drawing/2014/main" id="{D579BC79-0BEA-4AC4-92AB-4BAC502E2410}"/>
                  </a:ext>
                </a:extLst>
              </p:cNvPr>
              <p:cNvSpPr txBox="1">
                <a:spLocks noRot="1" noChangeAspect="1" noMove="1" noResize="1" noEditPoints="1" noAdjustHandles="1" noChangeArrowheads="1" noChangeShapeType="1" noTextEdit="1"/>
              </p:cNvSpPr>
              <p:nvPr/>
            </p:nvSpPr>
            <p:spPr>
              <a:xfrm>
                <a:off x="4385520" y="1678743"/>
                <a:ext cx="7737003" cy="1106521"/>
              </a:xfrm>
              <a:prstGeom prst="rect">
                <a:avLst/>
              </a:prstGeom>
              <a:blipFill>
                <a:blip r:embed="rId2"/>
                <a:stretch>
                  <a:fillRect/>
                </a:stretch>
              </a:blipFill>
              <a:ln w="57150">
                <a:solidFill>
                  <a:schemeClr val="tx1">
                    <a:lumMod val="95000"/>
                    <a:lumOff val="5000"/>
                  </a:schemeClr>
                </a:solidFill>
              </a:ln>
            </p:spPr>
            <p:txBody>
              <a:bodyPr/>
              <a:lstStyle/>
              <a:p>
                <a:r>
                  <a:rPr lang="ru-RU">
                    <a:noFill/>
                  </a:rPr>
                  <a:t> </a:t>
                </a:r>
              </a:p>
            </p:txBody>
          </p:sp>
        </mc:Fallback>
      </mc:AlternateContent>
      <p:sp>
        <p:nvSpPr>
          <p:cNvPr id="24" name="Овал 23">
            <a:extLst>
              <a:ext uri="{FF2B5EF4-FFF2-40B4-BE49-F238E27FC236}">
                <a16:creationId xmlns:a16="http://schemas.microsoft.com/office/drawing/2014/main" id="{39294B81-1FAC-49D8-8BEF-026AB0BF4805}"/>
              </a:ext>
            </a:extLst>
          </p:cNvPr>
          <p:cNvSpPr/>
          <p:nvPr/>
        </p:nvSpPr>
        <p:spPr>
          <a:xfrm>
            <a:off x="6019000" y="3140152"/>
            <a:ext cx="326004" cy="326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TextBox 25">
            <a:extLst>
              <a:ext uri="{FF2B5EF4-FFF2-40B4-BE49-F238E27FC236}">
                <a16:creationId xmlns:a16="http://schemas.microsoft.com/office/drawing/2014/main" id="{FFFDBA78-EF4B-4A45-98A6-5B7FC9C178FE}"/>
              </a:ext>
            </a:extLst>
          </p:cNvPr>
          <p:cNvSpPr txBox="1"/>
          <p:nvPr/>
        </p:nvSpPr>
        <p:spPr>
          <a:xfrm>
            <a:off x="5843655" y="2799267"/>
            <a:ext cx="503896" cy="369332"/>
          </a:xfrm>
          <a:prstGeom prst="rect">
            <a:avLst/>
          </a:prstGeom>
          <a:noFill/>
        </p:spPr>
        <p:txBody>
          <a:bodyPr wrap="square" rtlCol="0">
            <a:spAutoFit/>
          </a:bodyPr>
          <a:lstStyle/>
          <a:p>
            <a:r>
              <a:rPr lang="ru-RU" dirty="0"/>
              <a:t>-</a:t>
            </a:r>
            <a:r>
              <a:rPr lang="en-US" dirty="0"/>
              <a:t>Q</a:t>
            </a:r>
            <a:endParaRPr lang="ru-RU" dirty="0"/>
          </a:p>
        </p:txBody>
      </p:sp>
      <p:cxnSp>
        <p:nvCxnSpPr>
          <p:cNvPr id="27" name="Прямая соединительная линия 26">
            <a:extLst>
              <a:ext uri="{FF2B5EF4-FFF2-40B4-BE49-F238E27FC236}">
                <a16:creationId xmlns:a16="http://schemas.microsoft.com/office/drawing/2014/main" id="{EF28B184-08E3-47A0-A6CA-C54BE4FB97B3}"/>
              </a:ext>
            </a:extLst>
          </p:cNvPr>
          <p:cNvCxnSpPr>
            <a:cxnSpLocks/>
          </p:cNvCxnSpPr>
          <p:nvPr/>
        </p:nvCxnSpPr>
        <p:spPr>
          <a:xfrm flipV="1">
            <a:off x="3379568" y="719658"/>
            <a:ext cx="664936" cy="2452015"/>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7">
            <a:extLst>
              <a:ext uri="{FF2B5EF4-FFF2-40B4-BE49-F238E27FC236}">
                <a16:creationId xmlns:a16="http://schemas.microsoft.com/office/drawing/2014/main" id="{583727BA-1376-4265-A412-4FC91EB2A2A5}"/>
              </a:ext>
            </a:extLst>
          </p:cNvPr>
          <p:cNvCxnSpPr>
            <a:cxnSpLocks/>
          </p:cNvCxnSpPr>
          <p:nvPr/>
        </p:nvCxnSpPr>
        <p:spPr>
          <a:xfrm>
            <a:off x="3532691" y="3330679"/>
            <a:ext cx="41275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5524F3-E024-4B25-ABA7-B906FB13BCE7}"/>
              </a:ext>
            </a:extLst>
          </p:cNvPr>
          <p:cNvSpPr txBox="1"/>
          <p:nvPr/>
        </p:nvSpPr>
        <p:spPr>
          <a:xfrm>
            <a:off x="3530637" y="3358294"/>
            <a:ext cx="282024" cy="369332"/>
          </a:xfrm>
          <a:prstGeom prst="rect">
            <a:avLst/>
          </a:prstGeom>
          <a:noFill/>
        </p:spPr>
        <p:txBody>
          <a:bodyPr wrap="square" rtlCol="0">
            <a:spAutoFit/>
          </a:bodyPr>
          <a:lstStyle/>
          <a:p>
            <a:r>
              <a:rPr lang="en-US" dirty="0"/>
              <a:t>x</a:t>
            </a:r>
            <a:endParaRPr lang="ru-RU" dirty="0"/>
          </a:p>
        </p:txBody>
      </p:sp>
      <p:sp>
        <p:nvSpPr>
          <p:cNvPr id="30" name="TextBox 29">
            <a:extLst>
              <a:ext uri="{FF2B5EF4-FFF2-40B4-BE49-F238E27FC236}">
                <a16:creationId xmlns:a16="http://schemas.microsoft.com/office/drawing/2014/main" id="{E8EA25A0-8878-46B0-9FD9-08755AA65DF2}"/>
              </a:ext>
            </a:extLst>
          </p:cNvPr>
          <p:cNvSpPr txBox="1"/>
          <p:nvPr/>
        </p:nvSpPr>
        <p:spPr>
          <a:xfrm>
            <a:off x="3254611" y="4595525"/>
            <a:ext cx="282024" cy="369332"/>
          </a:xfrm>
          <a:prstGeom prst="rect">
            <a:avLst/>
          </a:prstGeom>
          <a:noFill/>
        </p:spPr>
        <p:txBody>
          <a:bodyPr wrap="square" rtlCol="0">
            <a:spAutoFit/>
          </a:bodyPr>
          <a:lstStyle/>
          <a:p>
            <a:r>
              <a:rPr lang="en-US" dirty="0"/>
              <a:t>d</a:t>
            </a:r>
            <a:endParaRPr lang="ru-RU" dirty="0"/>
          </a:p>
        </p:txBody>
      </p:sp>
      <p:cxnSp>
        <p:nvCxnSpPr>
          <p:cNvPr id="33" name="Прямая соединительная линия 32">
            <a:extLst>
              <a:ext uri="{FF2B5EF4-FFF2-40B4-BE49-F238E27FC236}">
                <a16:creationId xmlns:a16="http://schemas.microsoft.com/office/drawing/2014/main" id="{77D0C226-71C6-44F7-AE62-DD761CF8D292}"/>
              </a:ext>
            </a:extLst>
          </p:cNvPr>
          <p:cNvCxnSpPr>
            <a:cxnSpLocks/>
          </p:cNvCxnSpPr>
          <p:nvPr/>
        </p:nvCxnSpPr>
        <p:spPr>
          <a:xfrm flipV="1">
            <a:off x="3945446" y="662095"/>
            <a:ext cx="99058" cy="3334692"/>
          </a:xfrm>
          <a:prstGeom prst="line">
            <a:avLst/>
          </a:prstGeom>
          <a:ln w="28575">
            <a:solidFill>
              <a:schemeClr val="tx1">
                <a:lumMod val="95000"/>
                <a:lumOff val="5000"/>
              </a:schemeClr>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C4584A-D408-4A57-A70D-351D86ADF082}"/>
                  </a:ext>
                </a:extLst>
              </p:cNvPr>
              <p:cNvSpPr txBox="1"/>
              <p:nvPr/>
            </p:nvSpPr>
            <p:spPr>
              <a:xfrm>
                <a:off x="4895845" y="5567273"/>
                <a:ext cx="2084061" cy="492443"/>
              </a:xfrm>
              <a:prstGeom prst="rect">
                <a:avLst/>
              </a:prstGeom>
              <a:solidFill>
                <a:srgbClr val="FC6256"/>
              </a:solidFill>
              <a:ln w="57150">
                <a:solidFill>
                  <a:schemeClr val="tx1">
                    <a:lumMod val="95000"/>
                    <a:lumOff val="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chemeClr val="bg2">
                                  <a:lumMod val="10000"/>
                                </a:schemeClr>
                              </a:solidFill>
                              <a:latin typeface="Cambria Math" panose="02040503050406030204" pitchFamily="18" charset="0"/>
                            </a:rPr>
                          </m:ctrlPr>
                        </m:sSubPr>
                        <m:e>
                          <m:r>
                            <a:rPr lang="en-US" sz="3200" b="1" i="1" smtClean="0">
                              <a:solidFill>
                                <a:schemeClr val="bg2">
                                  <a:lumMod val="10000"/>
                                </a:schemeClr>
                              </a:solidFill>
                              <a:latin typeface="Cambria Math" panose="02040503050406030204" pitchFamily="18" charset="0"/>
                            </a:rPr>
                            <m:t>𝑬</m:t>
                          </m:r>
                        </m:e>
                        <m:sub>
                          <m:r>
                            <a:rPr lang="en-US" sz="3200" b="1" i="1" smtClean="0">
                              <a:solidFill>
                                <a:schemeClr val="bg2">
                                  <a:lumMod val="10000"/>
                                </a:schemeClr>
                              </a:solidFill>
                              <a:latin typeface="Cambria Math" panose="02040503050406030204" pitchFamily="18" charset="0"/>
                            </a:rPr>
                            <m:t>𝒊𝒏𝒅</m:t>
                          </m:r>
                        </m:sub>
                      </m:sSub>
                      <m:r>
                        <a:rPr lang="ru-RU" sz="3200" b="1">
                          <a:solidFill>
                            <a:schemeClr val="bg2">
                              <a:lumMod val="10000"/>
                            </a:schemeClr>
                          </a:solidFill>
                          <a:latin typeface="Cambria Math" panose="02040503050406030204" pitchFamily="18" charset="0"/>
                          <a:ea typeface="Cambria Math" panose="02040503050406030204" pitchFamily="18" charset="0"/>
                        </a:rPr>
                        <m:t>~</m:t>
                      </m:r>
                      <m:r>
                        <a:rPr lang="en-US" sz="3200" b="1" i="1" smtClean="0">
                          <a:solidFill>
                            <a:schemeClr val="bg2">
                              <a:lumMod val="10000"/>
                            </a:schemeClr>
                          </a:solidFill>
                          <a:latin typeface="Cambria Math" panose="02040503050406030204" pitchFamily="18" charset="0"/>
                        </a:rPr>
                        <m:t>𝑸</m:t>
                      </m:r>
                    </m:oMath>
                  </m:oMathPara>
                </a14:m>
                <a:endParaRPr lang="ru-RU" sz="2400" b="1" dirty="0">
                  <a:solidFill>
                    <a:schemeClr val="bg2">
                      <a:lumMod val="10000"/>
                    </a:schemeClr>
                  </a:solidFill>
                </a:endParaRPr>
              </a:p>
            </p:txBody>
          </p:sp>
        </mc:Choice>
        <mc:Fallback xmlns="">
          <p:sp>
            <p:nvSpPr>
              <p:cNvPr id="38" name="TextBox 37">
                <a:extLst>
                  <a:ext uri="{FF2B5EF4-FFF2-40B4-BE49-F238E27FC236}">
                    <a16:creationId xmlns:a16="http://schemas.microsoft.com/office/drawing/2014/main" id="{9BC4584A-D408-4A57-A70D-351D86ADF082}"/>
                  </a:ext>
                </a:extLst>
              </p:cNvPr>
              <p:cNvSpPr txBox="1">
                <a:spLocks noRot="1" noChangeAspect="1" noMove="1" noResize="1" noEditPoints="1" noAdjustHandles="1" noChangeArrowheads="1" noChangeShapeType="1" noTextEdit="1"/>
              </p:cNvSpPr>
              <p:nvPr/>
            </p:nvSpPr>
            <p:spPr>
              <a:xfrm>
                <a:off x="4895845" y="5567273"/>
                <a:ext cx="2084061" cy="492443"/>
              </a:xfrm>
              <a:prstGeom prst="rect">
                <a:avLst/>
              </a:prstGeom>
              <a:blipFill>
                <a:blip r:embed="rId3"/>
                <a:stretch>
                  <a:fillRect/>
                </a:stretch>
              </a:blipFill>
              <a:ln w="57150">
                <a:solidFill>
                  <a:schemeClr val="tx1">
                    <a:lumMod val="95000"/>
                    <a:lumOff val="5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903BC04-C0FD-420F-9AA8-CB0AC85493AF}"/>
                  </a:ext>
                </a:extLst>
              </p:cNvPr>
              <p:cNvSpPr txBox="1"/>
              <p:nvPr/>
            </p:nvSpPr>
            <p:spPr>
              <a:xfrm>
                <a:off x="7054788" y="5578622"/>
                <a:ext cx="2084061" cy="481094"/>
              </a:xfrm>
              <a:prstGeom prst="rect">
                <a:avLst/>
              </a:prstGeom>
              <a:solidFill>
                <a:srgbClr val="FC6256"/>
              </a:solidFill>
              <a:ln w="57150">
                <a:solidFill>
                  <a:schemeClr val="tx1">
                    <a:lumMod val="95000"/>
                    <a:lumOff val="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chemeClr val="bg2">
                                  <a:lumMod val="10000"/>
                                </a:schemeClr>
                              </a:solidFill>
                              <a:latin typeface="Cambria Math" panose="02040503050406030204" pitchFamily="18" charset="0"/>
                            </a:rPr>
                          </m:ctrlPr>
                        </m:sSubPr>
                        <m:e>
                          <m:r>
                            <a:rPr lang="en-US" sz="3200" b="1" i="1" smtClean="0">
                              <a:solidFill>
                                <a:schemeClr val="bg2">
                                  <a:lumMod val="10000"/>
                                </a:schemeClr>
                              </a:solidFill>
                              <a:latin typeface="Cambria Math" panose="02040503050406030204" pitchFamily="18" charset="0"/>
                            </a:rPr>
                            <m:t>𝑭</m:t>
                          </m:r>
                        </m:e>
                        <m:sub>
                          <m:r>
                            <a:rPr lang="en-US" sz="3200" b="1" i="1" smtClean="0">
                              <a:solidFill>
                                <a:schemeClr val="bg2">
                                  <a:lumMod val="10000"/>
                                </a:schemeClr>
                              </a:solidFill>
                              <a:latin typeface="Cambria Math" panose="02040503050406030204" pitchFamily="18" charset="0"/>
                            </a:rPr>
                            <m:t>𝒊𝒏𝒅</m:t>
                          </m:r>
                        </m:sub>
                      </m:sSub>
                      <m:r>
                        <a:rPr lang="ru-RU" sz="3200" b="1">
                          <a:solidFill>
                            <a:schemeClr val="bg2">
                              <a:lumMod val="10000"/>
                            </a:schemeClr>
                          </a:solidFill>
                          <a:latin typeface="Cambria Math" panose="02040503050406030204" pitchFamily="18" charset="0"/>
                          <a:ea typeface="Cambria Math" panose="02040503050406030204" pitchFamily="18" charset="0"/>
                        </a:rPr>
                        <m:t>~</m:t>
                      </m:r>
                      <m:r>
                        <a:rPr lang="en-US" sz="3200" b="1" i="1" smtClean="0">
                          <a:solidFill>
                            <a:schemeClr val="bg2">
                              <a:lumMod val="10000"/>
                            </a:schemeClr>
                          </a:solidFill>
                          <a:latin typeface="Cambria Math" panose="02040503050406030204" pitchFamily="18" charset="0"/>
                        </a:rPr>
                        <m:t>𝑸</m:t>
                      </m:r>
                      <m:r>
                        <a:rPr lang="en-US" sz="3200" b="1" i="1" baseline="30000" smtClean="0">
                          <a:solidFill>
                            <a:schemeClr val="bg2">
                              <a:lumMod val="10000"/>
                            </a:schemeClr>
                          </a:solidFill>
                          <a:latin typeface="Cambria Math" panose="02040503050406030204" pitchFamily="18" charset="0"/>
                        </a:rPr>
                        <m:t>𝟐</m:t>
                      </m:r>
                    </m:oMath>
                  </m:oMathPara>
                </a14:m>
                <a:endParaRPr lang="ru-RU" sz="2400" b="1" baseline="30000" dirty="0">
                  <a:solidFill>
                    <a:schemeClr val="bg2">
                      <a:lumMod val="10000"/>
                    </a:schemeClr>
                  </a:solidFill>
                </a:endParaRPr>
              </a:p>
            </p:txBody>
          </p:sp>
        </mc:Choice>
        <mc:Fallback xmlns="">
          <p:sp>
            <p:nvSpPr>
              <p:cNvPr id="39" name="TextBox 38">
                <a:extLst>
                  <a:ext uri="{FF2B5EF4-FFF2-40B4-BE49-F238E27FC236}">
                    <a16:creationId xmlns:a16="http://schemas.microsoft.com/office/drawing/2014/main" id="{3903BC04-C0FD-420F-9AA8-CB0AC85493AF}"/>
                  </a:ext>
                </a:extLst>
              </p:cNvPr>
              <p:cNvSpPr txBox="1">
                <a:spLocks noRot="1" noChangeAspect="1" noMove="1" noResize="1" noEditPoints="1" noAdjustHandles="1" noChangeArrowheads="1" noChangeShapeType="1" noTextEdit="1"/>
              </p:cNvSpPr>
              <p:nvPr/>
            </p:nvSpPr>
            <p:spPr>
              <a:xfrm>
                <a:off x="7054788" y="5578622"/>
                <a:ext cx="2084061" cy="481094"/>
              </a:xfrm>
              <a:prstGeom prst="rect">
                <a:avLst/>
              </a:prstGeom>
              <a:blipFill>
                <a:blip r:embed="rId4"/>
                <a:stretch>
                  <a:fillRect/>
                </a:stretch>
              </a:blipFill>
              <a:ln w="57150">
                <a:solidFill>
                  <a:schemeClr val="tx1">
                    <a:lumMod val="95000"/>
                    <a:lumOff val="5000"/>
                  </a:schemeClr>
                </a:solidFill>
              </a:ln>
            </p:spPr>
            <p:txBody>
              <a:bodyPr/>
              <a:lstStyle/>
              <a:p>
                <a:r>
                  <a:rPr lang="ru-RU">
                    <a:noFill/>
                  </a:rPr>
                  <a:t> </a:t>
                </a:r>
              </a:p>
            </p:txBody>
          </p:sp>
        </mc:Fallback>
      </mc:AlternateContent>
    </p:spTree>
    <p:extLst>
      <p:ext uri="{BB962C8B-B14F-4D97-AF65-F5344CB8AC3E}">
        <p14:creationId xmlns:p14="http://schemas.microsoft.com/office/powerpoint/2010/main" val="48553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6461</TotalTime>
  <Words>1093</Words>
  <Application>Microsoft Office PowerPoint</Application>
  <PresentationFormat>Широкоэкранный</PresentationFormat>
  <Paragraphs>278</Paragraphs>
  <Slides>31</Slides>
  <Notes>0</Notes>
  <HiddenSlides>17</HiddenSlides>
  <MMClips>2</MMClips>
  <ScaleCrop>false</ScaleCrop>
  <HeadingPairs>
    <vt:vector size="8" baseType="variant">
      <vt:variant>
        <vt:lpstr>Использованные шрифты</vt:lpstr>
      </vt:variant>
      <vt:variant>
        <vt:i4>5</vt:i4>
      </vt:variant>
      <vt:variant>
        <vt:lpstr>Тема</vt:lpstr>
      </vt:variant>
      <vt:variant>
        <vt:i4>1</vt:i4>
      </vt:variant>
      <vt:variant>
        <vt:lpstr>Внедренные серверы OLE</vt:lpstr>
      </vt:variant>
      <vt:variant>
        <vt:i4>0</vt:i4>
      </vt:variant>
      <vt:variant>
        <vt:lpstr>Заголовки слайдов</vt:lpstr>
      </vt:variant>
      <vt:variant>
        <vt:i4>31</vt:i4>
      </vt:variant>
    </vt:vector>
  </HeadingPairs>
  <TitlesOfParts>
    <vt:vector size="37" baseType="lpstr">
      <vt:lpstr>Arial</vt:lpstr>
      <vt:lpstr>Calibri</vt:lpstr>
      <vt:lpstr>Calibri Light</vt:lpstr>
      <vt:lpstr>Cambria Math</vt:lpstr>
      <vt:lpstr>Times New Roman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Результаты эксперимента</vt:lpstr>
      <vt:lpstr>Презентация PowerPoint</vt:lpstr>
      <vt:lpstr>Применим закон Кулона для точной оценки напряженности поля</vt:lpstr>
      <vt:lpstr>Вычислим значения</vt:lpstr>
      <vt:lpstr>Вычислим значения</vt:lpstr>
      <vt:lpstr>Презентация PowerPoint</vt:lpstr>
      <vt:lpstr>Демонстрация</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Librarian</dc:creator>
  <cp:lastModifiedBy>Librarian</cp:lastModifiedBy>
  <cp:revision>681</cp:revision>
  <dcterms:created xsi:type="dcterms:W3CDTF">2023-12-10T18:33:44Z</dcterms:created>
  <dcterms:modified xsi:type="dcterms:W3CDTF">2024-07-04T14:07:45Z</dcterms:modified>
</cp:coreProperties>
</file>